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737" r:id="rId3"/>
    <p:sldId id="769" r:id="rId4"/>
    <p:sldId id="770" r:id="rId5"/>
    <p:sldId id="771" r:id="rId6"/>
    <p:sldId id="773" r:id="rId7"/>
    <p:sldId id="734" r:id="rId8"/>
    <p:sldId id="763" r:id="rId9"/>
    <p:sldId id="730" r:id="rId10"/>
    <p:sldId id="743" r:id="rId11"/>
    <p:sldId id="733" r:id="rId12"/>
    <p:sldId id="774" r:id="rId13"/>
    <p:sldId id="735" r:id="rId14"/>
    <p:sldId id="740" r:id="rId15"/>
    <p:sldId id="738" r:id="rId16"/>
    <p:sldId id="739" r:id="rId17"/>
    <p:sldId id="741" r:id="rId18"/>
    <p:sldId id="745" r:id="rId19"/>
    <p:sldId id="746" r:id="rId20"/>
    <p:sldId id="750" r:id="rId21"/>
    <p:sldId id="747" r:id="rId22"/>
    <p:sldId id="751" r:id="rId23"/>
    <p:sldId id="754" r:id="rId24"/>
    <p:sldId id="775" r:id="rId25"/>
    <p:sldId id="776" r:id="rId26"/>
    <p:sldId id="757" r:id="rId27"/>
    <p:sldId id="758" r:id="rId28"/>
    <p:sldId id="759" r:id="rId29"/>
    <p:sldId id="760" r:id="rId30"/>
    <p:sldId id="761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A4A3A4"/>
          </p15:clr>
        </p15:guide>
        <p15:guide id="2" pos="27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69319" autoAdjust="0"/>
  </p:normalViewPr>
  <p:slideViewPr>
    <p:cSldViewPr>
      <p:cViewPr varScale="1">
        <p:scale>
          <a:sx n="50" d="100"/>
          <a:sy n="50" d="100"/>
        </p:scale>
        <p:origin x="1725" y="30"/>
      </p:cViewPr>
      <p:guideLst>
        <p:guide orient="horz" pos="2103"/>
        <p:guide pos="27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1686" y="27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C77F5-5ADD-4059-A126-3839A415CD6E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E03FB-CFB2-45EB-81F8-6952594E34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168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8308-BA3E-4EFF-8402-852E7413A4E1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E68A2-6F6E-48BC-A178-E7679C19C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45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apers/AIPS/2002/AIPS02-002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lue_iterat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Policy_iteratio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78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MEA:</a:t>
            </a:r>
          </a:p>
          <a:p>
            <a:r>
              <a:rPr lang="en-US" altLang="zh-CN" b="1" dirty="0" smtClean="0"/>
              <a:t>https://en.wikipedia.org/wiki/Means-ends_analysis</a:t>
            </a:r>
          </a:p>
          <a:p>
            <a:r>
              <a:rPr lang="en-US" altLang="zh-CN" b="1" dirty="0" smtClean="0"/>
              <a:t>How Means end's Analysis works</a:t>
            </a:r>
          </a:p>
          <a:p>
            <a:r>
              <a:rPr lang="en-US" altLang="zh-CN" dirty="0" smtClean="0"/>
              <a:t>The MEA technique is a strategy to control search in problem-solving. Given a current state and a goal state, an action is chosen which will reduce the </a:t>
            </a:r>
            <a:r>
              <a:rPr lang="en-US" altLang="zh-CN" i="1" dirty="0" smtClean="0"/>
              <a:t>difference</a:t>
            </a:r>
            <a:r>
              <a:rPr lang="en-US" altLang="zh-CN" dirty="0" smtClean="0"/>
              <a:t> between the two.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partial order causal link (</a:t>
            </a:r>
            <a:r>
              <a:rPr lang="en-US" altLang="zh-CN" i="1" dirty="0" smtClean="0"/>
              <a:t>POCL</a:t>
            </a:r>
            <a:r>
              <a:rPr lang="en-US" altLang="zh-CN" dirty="0" smtClean="0"/>
              <a:t>) </a:t>
            </a:r>
            <a:r>
              <a:rPr lang="en-US" altLang="zh-CN" i="1" dirty="0" smtClean="0"/>
              <a:t>planner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Computational Approaches to Classical Planning</a:t>
            </a:r>
          </a:p>
          <a:p>
            <a:r>
              <a:rPr lang="en-US" altLang="zh-CN" dirty="0" smtClean="0"/>
              <a:t>• General Problem Solver (GPS) and Strips (50’s-70’s): mean-ends analysis,</a:t>
            </a:r>
          </a:p>
          <a:p>
            <a:r>
              <a:rPr lang="en-US" altLang="zh-CN" dirty="0" smtClean="0"/>
              <a:t>decomposition, regression, . . .</a:t>
            </a:r>
          </a:p>
          <a:p>
            <a:r>
              <a:rPr lang="en-US" altLang="zh-CN" dirty="0" smtClean="0"/>
              <a:t>• Partial Order (POCL) Planning (80’s): work on any open </a:t>
            </a:r>
            <a:r>
              <a:rPr lang="en-US" altLang="zh-CN" dirty="0" err="1" smtClean="0"/>
              <a:t>subgoal</a:t>
            </a:r>
            <a:r>
              <a:rPr lang="en-US" altLang="zh-CN" dirty="0" smtClean="0"/>
              <a:t>, resolve</a:t>
            </a:r>
          </a:p>
          <a:p>
            <a:r>
              <a:rPr lang="en-US" altLang="zh-CN" dirty="0" smtClean="0"/>
              <a:t>threats; UCPOP 1992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Graphplan</a:t>
            </a:r>
            <a:r>
              <a:rPr lang="en-US" altLang="zh-CN" dirty="0" smtClean="0"/>
              <a:t> (1995 – 2000): build graph containing all possible parallel plans up</a:t>
            </a:r>
          </a:p>
          <a:p>
            <a:r>
              <a:rPr lang="en-US" altLang="zh-CN" dirty="0" smtClean="0"/>
              <a:t>to certain length; then extract plan by searching the graph backward from Goal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SATPlan</a:t>
            </a:r>
            <a:r>
              <a:rPr lang="en-US" altLang="zh-CN" dirty="0" smtClean="0"/>
              <a:t> (1996 – . . . ): map planning problem given horizon into SAT problem;</a:t>
            </a:r>
          </a:p>
          <a:p>
            <a:r>
              <a:rPr lang="en-US" altLang="zh-CN" dirty="0" smtClean="0"/>
              <a:t>use state-of-the-art SAT solver</a:t>
            </a:r>
          </a:p>
          <a:p>
            <a:r>
              <a:rPr lang="en-US" altLang="zh-CN" dirty="0" smtClean="0"/>
              <a:t>• Heuristic Search Planning (1996 – . . . ): search state space S(P) with heuristic</a:t>
            </a:r>
          </a:p>
          <a:p>
            <a:r>
              <a:rPr lang="en-US" altLang="zh-CN" dirty="0" smtClean="0"/>
              <a:t>function h extracted from problem P</a:t>
            </a:r>
          </a:p>
          <a:p>
            <a:r>
              <a:rPr lang="en-US" altLang="zh-CN" dirty="0" smtClean="0"/>
              <a:t>• Model Checking Planning (1998 – . . . ): search state space S(P) with</a:t>
            </a:r>
          </a:p>
          <a:p>
            <a:r>
              <a:rPr lang="en-US" altLang="zh-CN" dirty="0" smtClean="0"/>
              <a:t>‘symbolic’ Breadth first search where sets of states represented by formulas</a:t>
            </a:r>
          </a:p>
          <a:p>
            <a:r>
              <a:rPr lang="en-US" altLang="zh-CN" dirty="0" smtClean="0"/>
              <a:t>implemented by BDDs . . 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0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 in Classical Planning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Graphplan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methodology</a:t>
            </a:r>
            <a:b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PDDL language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planners and benchmarks available; competitions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on performance and scalability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problems solved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(non-optimally)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formulations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b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Planning as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Heuristic Search</a:t>
            </a:r>
            <a:b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Planning as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</a:t>
            </a:r>
            <a:b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Other: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Search (LPG), Monte-Carlo Search 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Arvand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. . 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局部搜索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https://zh.wikipedia.org/wiki/%E5%B1%80%E9%83%A8%E6%90%9C%E7%B4%A2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 smtClean="0"/>
              <a:t>Arvand</a:t>
            </a:r>
            <a:r>
              <a:rPr lang="en-US" altLang="zh-CN" dirty="0" smtClean="0"/>
              <a:t>: the Art of Random Walks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LPG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https://www.aaai.org/Library/AIPS/2002/aips02-002.php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hlinkClick r:id="rId3"/>
              </a:rPr>
              <a:t>LPG: A Planner Based on Local Search for Planning Graphs with Action Costs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limitations:</a:t>
            </a:r>
            <a:br>
              <a:rPr lang="en-US" altLang="zh-CN" dirty="0" smtClean="0"/>
            </a:br>
            <a:r>
              <a:rPr lang="en-US" altLang="zh-CN" b="0" i="1" dirty="0" smtClean="0"/>
              <a:t>. Does not model </a:t>
            </a:r>
            <a:r>
              <a:rPr lang="en-US" altLang="zh-CN" dirty="0" smtClean="0"/>
              <a:t>Uncertainty </a:t>
            </a:r>
            <a:r>
              <a:rPr lang="en-US" altLang="zh-CN" b="0" i="1" dirty="0" smtClean="0"/>
              <a:t>(no probabilities)</a:t>
            </a:r>
            <a:br>
              <a:rPr lang="en-US" altLang="zh-CN" b="0" i="1" dirty="0" smtClean="0"/>
            </a:br>
            <a:r>
              <a:rPr lang="en-US" altLang="zh-CN" b="0" i="1" dirty="0" smtClean="0"/>
              <a:t>. Does not deal with </a:t>
            </a:r>
            <a:r>
              <a:rPr lang="en-US" altLang="zh-CN" dirty="0" smtClean="0"/>
              <a:t>Incomplete Information </a:t>
            </a:r>
            <a:r>
              <a:rPr lang="en-US" altLang="zh-CN" b="0" i="1" dirty="0" smtClean="0"/>
              <a:t>(no sensing)</a:t>
            </a:r>
            <a:br>
              <a:rPr lang="en-US" altLang="zh-CN" b="0" i="1" dirty="0" smtClean="0"/>
            </a:br>
            <a:r>
              <a:rPr lang="en-US" altLang="zh-CN" b="0" i="1" dirty="0" smtClean="0"/>
              <a:t>. Does not accommodate </a:t>
            </a:r>
            <a:r>
              <a:rPr lang="en-US" altLang="zh-CN" dirty="0" smtClean="0"/>
              <a:t>Preferences </a:t>
            </a:r>
            <a:r>
              <a:rPr lang="en-US" altLang="zh-CN" b="0" i="1" dirty="0" smtClean="0"/>
              <a:t>(simple cost structure)</a:t>
            </a:r>
            <a:r>
              <a:rPr lang="en-US" altLang="zh-CN" dirty="0" smtClean="0"/>
              <a:t> 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3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defTabSz="914400"/>
            <a:endParaRPr lang="en-US" sz="10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9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https://www.killzone.com/en_IE/killzone3.html</a:t>
            </a:r>
          </a:p>
          <a:p>
            <a:r>
              <a:rPr lang="en-US" altLang="zh-CN" b="1" dirty="0" err="1" smtClean="0"/>
              <a:t>Killzone</a:t>
            </a:r>
            <a:r>
              <a:rPr lang="en-US" altLang="zh-CN" b="1" dirty="0" smtClean="0"/>
              <a:t> 3</a:t>
            </a:r>
          </a:p>
          <a:p>
            <a:pPr lvl="1"/>
            <a:r>
              <a:rPr lang="en-US" altLang="zh-CN" dirty="0" smtClean="0"/>
              <a:t>“First-person shooter” game</a:t>
            </a:r>
          </a:p>
          <a:p>
            <a:r>
              <a:rPr lang="en-US" altLang="zh-CN" dirty="0" smtClean="0"/>
              <a:t>Special-purpose AI planner </a:t>
            </a:r>
          </a:p>
          <a:p>
            <a:pPr lvl="1"/>
            <a:r>
              <a:rPr lang="en-US" altLang="zh-CN" dirty="0" smtClean="0"/>
              <a:t>Plans enemy actions at the </a:t>
            </a:r>
            <a:br>
              <a:rPr lang="en-US" altLang="zh-CN" dirty="0" smtClean="0"/>
            </a:br>
            <a:r>
              <a:rPr lang="en-US" altLang="zh-CN" dirty="0" smtClean="0"/>
              <a:t>squad level</a:t>
            </a:r>
          </a:p>
          <a:p>
            <a:pPr lvl="2"/>
            <a:r>
              <a:rPr lang="en-US" altLang="zh-CN" dirty="0" err="1" smtClean="0"/>
              <a:t>Subproblems</a:t>
            </a:r>
            <a:r>
              <a:rPr lang="en-US" altLang="zh-CN" dirty="0" smtClean="0"/>
              <a:t>; solution </a:t>
            </a:r>
            <a:br>
              <a:rPr lang="en-US" altLang="zh-CN" dirty="0" smtClean="0"/>
            </a:br>
            <a:r>
              <a:rPr lang="en-US" altLang="zh-CN" dirty="0" smtClean="0"/>
              <a:t>plans are maybe 4–6 </a:t>
            </a:r>
            <a:br>
              <a:rPr lang="en-US" altLang="zh-CN" dirty="0" smtClean="0"/>
            </a:br>
            <a:r>
              <a:rPr lang="en-US" altLang="zh-CN" dirty="0" smtClean="0"/>
              <a:t>actions long</a:t>
            </a:r>
          </a:p>
          <a:p>
            <a:pPr lvl="1"/>
            <a:r>
              <a:rPr lang="en-US" altLang="zh-CN" dirty="0" smtClean="0"/>
              <a:t>Different planning algorithm than what we’ve discussed so far</a:t>
            </a:r>
          </a:p>
          <a:p>
            <a:pPr lvl="3"/>
            <a:r>
              <a:rPr lang="en-US" altLang="zh-CN" dirty="0" smtClean="0"/>
              <a:t>Hierarchical refinement as in Chapter 3</a:t>
            </a:r>
          </a:p>
          <a:p>
            <a:pPr lvl="2"/>
            <a:r>
              <a:rPr lang="en-US" altLang="zh-CN" dirty="0" smtClean="0"/>
              <a:t>Quickly generates a plan for a </a:t>
            </a:r>
            <a:r>
              <a:rPr lang="en-US" altLang="zh-CN" dirty="0" err="1" smtClean="0"/>
              <a:t>subgoal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Replans</a:t>
            </a:r>
            <a:r>
              <a:rPr lang="en-US" altLang="zh-CN" dirty="0" smtClean="0"/>
              <a:t> several times per second as the world changes</a:t>
            </a:r>
            <a:endParaRPr lang="en-US" altLang="zh-CN" baseline="30000" dirty="0" smtClean="0"/>
          </a:p>
          <a:p>
            <a:r>
              <a:rPr lang="en-US" altLang="zh-CN" dirty="0" smtClean="0"/>
              <a:t>Why it worked:</a:t>
            </a:r>
          </a:p>
          <a:p>
            <a:pPr lvl="1"/>
            <a:r>
              <a:rPr lang="en-US" altLang="zh-CN" dirty="0" smtClean="0"/>
              <a:t>Don’t </a:t>
            </a:r>
            <a:r>
              <a:rPr lang="en-US" altLang="zh-CN" i="1" dirty="0" smtClean="0"/>
              <a:t>want</a:t>
            </a:r>
            <a:r>
              <a:rPr lang="en-US" altLang="zh-CN" b="1" i="1" dirty="0" smtClean="0"/>
              <a:t> </a:t>
            </a:r>
            <a:r>
              <a:rPr lang="en-US" altLang="zh-CN" dirty="0" smtClean="0"/>
              <a:t>to get the best possible plan</a:t>
            </a:r>
          </a:p>
          <a:p>
            <a:pPr lvl="1"/>
            <a:r>
              <a:rPr lang="en-US" altLang="zh-CN" dirty="0" smtClean="0"/>
              <a:t>Need actions that appear believable and consistent to human users</a:t>
            </a:r>
          </a:p>
          <a:p>
            <a:pPr lvl="1"/>
            <a:r>
              <a:rPr lang="en-US" altLang="zh-CN" dirty="0" smtClean="0"/>
              <a:t>Need them very quickly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775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Probabilistic planning can be solved with iterative methods such as </a:t>
            </a:r>
            <a:r>
              <a:rPr lang="en-US" altLang="zh-CN" dirty="0" smtClean="0">
                <a:hlinkClick r:id="rId3" tooltip="Value iteration"/>
              </a:rPr>
              <a:t>value iteration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hlinkClick r:id="rId4" tooltip="Policy iteration"/>
              </a:rPr>
              <a:t>policy iteration</a:t>
            </a:r>
            <a:r>
              <a:rPr lang="en-US" altLang="zh-CN" dirty="0" smtClean="0"/>
              <a:t>, when the state space is sufficiently small. With partial observability, probabilistic planning is similarly solved with iterative methods, but using a representation of the value functions defined for the space of beliefs instead of states.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MDPs are fully observable, probabilistic state models:</a:t>
            </a:r>
          </a:p>
          <a:p>
            <a:r>
              <a:rPr lang="en-US" altLang="zh-CN" dirty="0" smtClean="0"/>
              <a:t>• a state space S</a:t>
            </a:r>
          </a:p>
          <a:p>
            <a:r>
              <a:rPr lang="en-US" altLang="zh-CN" dirty="0" smtClean="0"/>
              <a:t>• initial state s0 ∈ S</a:t>
            </a:r>
          </a:p>
          <a:p>
            <a:r>
              <a:rPr lang="en-US" altLang="zh-CN" dirty="0" smtClean="0"/>
              <a:t>• a set G ⊆ S of goal states</a:t>
            </a:r>
          </a:p>
          <a:p>
            <a:r>
              <a:rPr lang="en-US" altLang="zh-CN" dirty="0" smtClean="0"/>
              <a:t>• actions A(s) ⊆ A applicable in each state s ∈ S</a:t>
            </a:r>
          </a:p>
          <a:p>
            <a:r>
              <a:rPr lang="en-US" altLang="zh-CN" dirty="0" smtClean="0"/>
              <a:t>• transition probabilities Pa(</a:t>
            </a:r>
            <a:r>
              <a:rPr lang="en-US" altLang="zh-CN" dirty="0" err="1" smtClean="0"/>
              <a:t>s'|s</a:t>
            </a:r>
            <a:r>
              <a:rPr lang="en-US" altLang="zh-CN" dirty="0" smtClean="0"/>
              <a:t>) for s ∈ S and a ∈ A(s)</a:t>
            </a:r>
          </a:p>
          <a:p>
            <a:r>
              <a:rPr lang="en-US" altLang="zh-CN" dirty="0" smtClean="0"/>
              <a:t>• action costs c(a, s) &gt; 0</a:t>
            </a:r>
          </a:p>
          <a:p>
            <a:r>
              <a:rPr lang="en-US" altLang="zh-CN" dirty="0" smtClean="0"/>
              <a:t>– Solutions are functions (policies) mapping states into actions</a:t>
            </a:r>
          </a:p>
          <a:p>
            <a:r>
              <a:rPr lang="en-US" altLang="zh-CN" dirty="0" smtClean="0"/>
              <a:t>– Optimal solutions minimize expected cost to goal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4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87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322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89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类似中国的：</a:t>
            </a:r>
            <a:r>
              <a:rPr lang="zh-CN" altLang="en-US" b="1" dirty="0" smtClean="0">
                <a:solidFill>
                  <a:srgbClr val="FF0000"/>
                </a:solidFill>
              </a:rPr>
              <a:t>预则立，不预则废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引出规划的重要性</a:t>
            </a:r>
            <a:r>
              <a:rPr lang="zh-CN" altLang="en-US" dirty="0" smtClean="0">
                <a:solidFill>
                  <a:srgbClr val="FF0000"/>
                </a:solidFill>
              </a:rPr>
              <a:t>。我们使用计算机的方法研究规划。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通篇主要分为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部分：</a:t>
            </a:r>
            <a:br>
              <a:rPr lang="zh-CN" altLang="en-US" dirty="0" smtClean="0"/>
            </a:br>
            <a:r>
              <a:rPr lang="zh-CN" altLang="en-US" dirty="0" smtClean="0"/>
              <a:t>第一：介绍经典规划，同时介绍规划在游戏中的应用。</a:t>
            </a:r>
            <a:br>
              <a:rPr lang="zh-CN" altLang="en-US" dirty="0" smtClean="0"/>
            </a:br>
            <a:r>
              <a:rPr lang="zh-CN" altLang="en-US" dirty="0" smtClean="0"/>
              <a:t>第二：介绍不确定性规划（概率规划）。应用介绍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UCT</a:t>
            </a:r>
            <a:r>
              <a:rPr lang="zh-CN" altLang="en-US" dirty="0" smtClean="0"/>
              <a:t>算法。</a:t>
            </a:r>
            <a:br>
              <a:rPr lang="zh-CN" altLang="en-US" dirty="0" smtClean="0"/>
            </a:br>
            <a:r>
              <a:rPr lang="zh-CN" altLang="en-US" dirty="0" smtClean="0"/>
              <a:t>第三：介绍我们的工作：我们主要研究并行概率规划。使用</a:t>
            </a:r>
            <a:r>
              <a:rPr lang="en-US" altLang="zh-CN" dirty="0" smtClean="0"/>
              <a:t>RDDL</a:t>
            </a:r>
            <a:r>
              <a:rPr lang="zh-CN" altLang="en-US" dirty="0" smtClean="0"/>
              <a:t>语言。介绍我们的成果。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81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Human Planning and Acting</a:t>
            </a:r>
          </a:p>
          <a:p>
            <a:pPr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humans rarely plan before acting in everyday situations</a:t>
            </a:r>
          </a:p>
          <a:p>
            <a:pPr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acting without (explicit) planning: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(may be subconscious)</a:t>
            </a:r>
            <a:endParaRPr lang="en-GB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purpose is immediate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switch on computer)</a:t>
            </a:r>
            <a:endParaRPr lang="en-GB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performing well-trained behaviours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drive car)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course of action can be freely adapted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shopping)</a:t>
            </a:r>
          </a:p>
          <a:p>
            <a:pPr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acting after planning: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addressing a new situation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move house)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tasks are complex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plan this course)</a:t>
            </a:r>
            <a:endParaRPr lang="en-GB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the environment imposes high risk/cost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manage nuclear power station)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collaborating with others 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(e.g. build house)</a:t>
            </a:r>
          </a:p>
          <a:p>
            <a:pPr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people plan only when strictly necessary</a:t>
            </a:r>
          </a:p>
          <a:p>
            <a:pPr lvl="1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because planning is complicated and time-consuming (trade-off: cost vs. benefit)</a:t>
            </a:r>
          </a:p>
          <a:p>
            <a:pPr lvl="1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often we seek only good rather than optimal plans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19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AI Planning</a:t>
            </a:r>
          </a:p>
          <a:p>
            <a:pPr eaLnBrk="1" hangingPunct="1">
              <a:buFontTx/>
              <a:buChar char="•"/>
            </a:pPr>
            <a:r>
              <a:rPr lang="en-GB" altLang="zh-C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explicit deliberation process that chooses and organizes actions by anticipating their outcomes</a:t>
            </a:r>
          </a:p>
          <a:p>
            <a:pPr lvl="2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short: planning is reasoning about actions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aims at achieving some pre-stated objectives</a:t>
            </a:r>
          </a:p>
          <a:p>
            <a:pPr lvl="2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or: achieving them as best as possible (planning as optimization problem)</a:t>
            </a:r>
          </a:p>
          <a:p>
            <a:pPr eaLnBrk="1" hangingPunct="1">
              <a:buFontTx/>
              <a:buChar char="•"/>
            </a:pPr>
            <a:r>
              <a:rPr lang="en-GB" altLang="zh-C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AI planning</a:t>
            </a: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computational study of this deliberation process</a:t>
            </a:r>
            <a:endParaRPr lang="en-US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41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Study Planning in AI?</a:t>
            </a:r>
          </a:p>
          <a:p>
            <a:pPr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scientific goal of AI: understand intelligence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planning is an important component of rational (intelligent) behaviour</a:t>
            </a:r>
          </a:p>
          <a:p>
            <a:pPr lvl="1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planning is part of intelligent behaviour</a:t>
            </a:r>
            <a:endParaRPr lang="en-GB" altLang="zh-C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 goal of AI: build intelligent entities </a:t>
            </a:r>
          </a:p>
          <a:p>
            <a:pPr lvl="1" eaLnBrk="1" hangingPunct="1">
              <a:buFontTx/>
              <a:buChar char="•"/>
            </a:pPr>
            <a:r>
              <a:rPr lang="en-GB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build planning software for choosing and organizing actions for autonomous intelligent machines</a:t>
            </a:r>
          </a:p>
          <a:p>
            <a:pPr lvl="1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Mars explorer (cannot be remotely operated)</a:t>
            </a:r>
          </a:p>
          <a:p>
            <a:pPr lvl="1" eaLnBrk="1" hangingPunct="1">
              <a:buFontTx/>
              <a:buChar char="•"/>
            </a:pP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robot: </a:t>
            </a:r>
            <a:r>
              <a:rPr lang="en-GB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Shakey</a:t>
            </a:r>
            <a:r>
              <a:rPr lang="en-GB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SRI 1968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2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一个视频：苏格兰乌鸦取瓶子里的食物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New Caledonian crow trying to use a piece of wire to get food that’s out of reach, figures out it won’t work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Figures out how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 brace the wire to bend it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into a hook, uses the hook to get the food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7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介绍模型，语言，规划器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Computational Approaches to Classical Planning</a:t>
            </a:r>
          </a:p>
          <a:p>
            <a:r>
              <a:rPr lang="en-US" altLang="zh-CN" dirty="0" smtClean="0"/>
              <a:t>• General Problem Solver (GPS) and Strips (50’s-70’s): mean-ends analysis,</a:t>
            </a:r>
          </a:p>
          <a:p>
            <a:r>
              <a:rPr lang="en-US" altLang="zh-CN" dirty="0" smtClean="0"/>
              <a:t>decomposition, regression, . . .</a:t>
            </a:r>
          </a:p>
          <a:p>
            <a:r>
              <a:rPr lang="en-US" altLang="zh-CN" dirty="0" smtClean="0"/>
              <a:t>• Partial Order (POCL) Planning (80’s): work on any open </a:t>
            </a:r>
            <a:r>
              <a:rPr lang="en-US" altLang="zh-CN" dirty="0" err="1" smtClean="0"/>
              <a:t>subgoal</a:t>
            </a:r>
            <a:r>
              <a:rPr lang="en-US" altLang="zh-CN" dirty="0" smtClean="0"/>
              <a:t>, resolve</a:t>
            </a:r>
          </a:p>
          <a:p>
            <a:r>
              <a:rPr lang="en-US" altLang="zh-CN" dirty="0" smtClean="0"/>
              <a:t>threats; UCPOP 1992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Graphplan</a:t>
            </a:r>
            <a:r>
              <a:rPr lang="en-US" altLang="zh-CN" dirty="0" smtClean="0"/>
              <a:t> (1995 – 2000): build graph containing all possible parallel plans up</a:t>
            </a:r>
          </a:p>
          <a:p>
            <a:r>
              <a:rPr lang="en-US" altLang="zh-CN" dirty="0" smtClean="0"/>
              <a:t>to certain length; then extract plan by searching the graph backward from Goal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SATPlan</a:t>
            </a:r>
            <a:r>
              <a:rPr lang="en-US" altLang="zh-CN" dirty="0" smtClean="0"/>
              <a:t> (1996 – . . . ): map planning problem given horizon into SAT problem;</a:t>
            </a:r>
          </a:p>
          <a:p>
            <a:r>
              <a:rPr lang="en-US" altLang="zh-CN" dirty="0" smtClean="0"/>
              <a:t>use state-of-the-art SAT solver</a:t>
            </a:r>
          </a:p>
          <a:p>
            <a:r>
              <a:rPr lang="en-US" altLang="zh-CN" dirty="0" smtClean="0"/>
              <a:t>• Heuristic Search Planning (1996 – . . . ): search state space S(P) with heuristic</a:t>
            </a:r>
          </a:p>
          <a:p>
            <a:r>
              <a:rPr lang="en-US" altLang="zh-CN" dirty="0" smtClean="0"/>
              <a:t>function h extracted from problem P</a:t>
            </a:r>
          </a:p>
          <a:p>
            <a:r>
              <a:rPr lang="en-US" altLang="zh-CN" dirty="0" smtClean="0"/>
              <a:t>• Model Checking Planning (1998 – . . . ): search state space S(P) with</a:t>
            </a:r>
          </a:p>
          <a:p>
            <a:r>
              <a:rPr lang="en-US" altLang="zh-CN" dirty="0" smtClean="0"/>
              <a:t>‘symbolic’ Breadth first search where sets of states represented by formulas</a:t>
            </a:r>
          </a:p>
          <a:p>
            <a:r>
              <a:rPr lang="en-US" altLang="zh-CN" dirty="0" smtClean="0"/>
              <a:t>implemented by BDDs . . 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4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finite and discrete state space S</a:t>
            </a:r>
          </a:p>
          <a:p>
            <a:r>
              <a:rPr lang="en-US" altLang="zh-CN" dirty="0" smtClean="0"/>
              <a:t>a known initial state s0 ∈ S</a:t>
            </a:r>
          </a:p>
          <a:p>
            <a:r>
              <a:rPr lang="en-US" altLang="zh-CN" dirty="0" smtClean="0"/>
              <a:t>a set SG ⊆ S of goal states</a:t>
            </a:r>
          </a:p>
          <a:p>
            <a:r>
              <a:rPr lang="en-US" altLang="zh-CN" dirty="0" smtClean="0"/>
              <a:t>actions A(s) ⊆ A applicable in each s ∈ S</a:t>
            </a:r>
          </a:p>
          <a:p>
            <a:r>
              <a:rPr lang="en-US" altLang="zh-CN" dirty="0" smtClean="0"/>
              <a:t>a deterministic transition function s0 = f(a, s) for a ∈ A(s)</a:t>
            </a:r>
          </a:p>
          <a:p>
            <a:r>
              <a:rPr lang="en-US" altLang="zh-CN" dirty="0" smtClean="0"/>
              <a:t>positive action costs c(a, s)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 solution is a sequence of applicable actions that maps s0 into SG, and it is optimal if it minimizes sum of action costs (e.g., # of steps)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8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MEA:</a:t>
            </a:r>
          </a:p>
          <a:p>
            <a:r>
              <a:rPr lang="en-US" altLang="zh-CN" b="1" dirty="0" smtClean="0"/>
              <a:t>https://en.wikipedia.org/wiki/Means-ends_analysis</a:t>
            </a:r>
          </a:p>
          <a:p>
            <a:r>
              <a:rPr lang="en-US" altLang="zh-CN" b="1" dirty="0" smtClean="0"/>
              <a:t>How Means end's Analysis works</a:t>
            </a:r>
          </a:p>
          <a:p>
            <a:r>
              <a:rPr lang="en-US" altLang="zh-CN" dirty="0" smtClean="0"/>
              <a:t>The MEA technique is a strategy to control search in problem-solving. Given a current state and a goal state, an action is chosen which will reduce the </a:t>
            </a:r>
            <a:r>
              <a:rPr lang="en-US" altLang="zh-CN" i="1" dirty="0" smtClean="0"/>
              <a:t>difference</a:t>
            </a:r>
            <a:r>
              <a:rPr lang="en-US" altLang="zh-CN" dirty="0" smtClean="0"/>
              <a:t> between the two.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partial order causal link (</a:t>
            </a:r>
            <a:r>
              <a:rPr lang="en-US" altLang="zh-CN" i="1" dirty="0" smtClean="0"/>
              <a:t>POCL</a:t>
            </a:r>
            <a:r>
              <a:rPr lang="en-US" altLang="zh-CN" dirty="0" smtClean="0"/>
              <a:t>) </a:t>
            </a:r>
            <a:r>
              <a:rPr lang="en-US" altLang="zh-CN" i="1" dirty="0" smtClean="0"/>
              <a:t>planner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Computational Approaches to Classical Planning</a:t>
            </a:r>
          </a:p>
          <a:p>
            <a:r>
              <a:rPr lang="en-US" altLang="zh-CN" dirty="0" smtClean="0"/>
              <a:t>• General Problem Solver (GPS) and Strips (50’s-70’s): mean-ends analysis,</a:t>
            </a:r>
          </a:p>
          <a:p>
            <a:r>
              <a:rPr lang="en-US" altLang="zh-CN" dirty="0" smtClean="0"/>
              <a:t>decomposition, regression, . . .</a:t>
            </a:r>
          </a:p>
          <a:p>
            <a:r>
              <a:rPr lang="en-US" altLang="zh-CN" dirty="0" smtClean="0"/>
              <a:t>• Partial Order (POCL) Planning (80’s): work on any open </a:t>
            </a:r>
            <a:r>
              <a:rPr lang="en-US" altLang="zh-CN" dirty="0" err="1" smtClean="0"/>
              <a:t>subgoal</a:t>
            </a:r>
            <a:r>
              <a:rPr lang="en-US" altLang="zh-CN" dirty="0" smtClean="0"/>
              <a:t>, resolve</a:t>
            </a:r>
          </a:p>
          <a:p>
            <a:r>
              <a:rPr lang="en-US" altLang="zh-CN" dirty="0" smtClean="0"/>
              <a:t>threats; UCPOP 1992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Graphplan</a:t>
            </a:r>
            <a:r>
              <a:rPr lang="en-US" altLang="zh-CN" dirty="0" smtClean="0"/>
              <a:t> (1995 – 2000): build graph containing all possible parallel plans up</a:t>
            </a:r>
          </a:p>
          <a:p>
            <a:r>
              <a:rPr lang="en-US" altLang="zh-CN" dirty="0" smtClean="0"/>
              <a:t>to certain length; then extract plan by searching the graph backward from Goal</a:t>
            </a:r>
          </a:p>
          <a:p>
            <a:r>
              <a:rPr lang="en-US" altLang="zh-CN" dirty="0" smtClean="0"/>
              <a:t>• </a:t>
            </a:r>
            <a:r>
              <a:rPr lang="en-US" altLang="zh-CN" dirty="0" err="1" smtClean="0"/>
              <a:t>SATPlan</a:t>
            </a:r>
            <a:r>
              <a:rPr lang="en-US" altLang="zh-CN" dirty="0" smtClean="0"/>
              <a:t> (1996 – . . . ): map planning problem given horizon into SAT problem;</a:t>
            </a:r>
          </a:p>
          <a:p>
            <a:r>
              <a:rPr lang="en-US" altLang="zh-CN" dirty="0" smtClean="0"/>
              <a:t>use state-of-the-art SAT solver</a:t>
            </a:r>
          </a:p>
          <a:p>
            <a:r>
              <a:rPr lang="en-US" altLang="zh-CN" dirty="0" smtClean="0"/>
              <a:t>• Heuristic Search Planning (1996 – . . . ): search state space S(P) with heuristic</a:t>
            </a:r>
          </a:p>
          <a:p>
            <a:r>
              <a:rPr lang="en-US" altLang="zh-CN" dirty="0" smtClean="0"/>
              <a:t>function h extracted from problem P</a:t>
            </a:r>
          </a:p>
          <a:p>
            <a:r>
              <a:rPr lang="en-US" altLang="zh-CN" dirty="0" smtClean="0"/>
              <a:t>• Model Checking Planning (1998 – . . . ): search state space S(P) with</a:t>
            </a:r>
          </a:p>
          <a:p>
            <a:r>
              <a:rPr lang="en-US" altLang="zh-CN" dirty="0" smtClean="0"/>
              <a:t>‘symbolic’ Breadth first search where sets of states represented by formulas</a:t>
            </a:r>
          </a:p>
          <a:p>
            <a:r>
              <a:rPr lang="en-US" altLang="zh-CN" dirty="0" smtClean="0"/>
              <a:t>implemented by BDDs . . 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68A2-6F6E-48BC-A178-E7679C19CC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3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30956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89FB-DC12-47C7-AF8B-FDE2735994C1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H="1">
            <a:off x="252000" y="83700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58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61D6-BC31-456F-9640-CA32ECF9588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8561-05A4-40D3-A31C-9733A70CBBB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854152" y="630932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30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5770984" cy="63408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67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 flipH="1">
            <a:off x="457200" y="966738"/>
            <a:ext cx="5832648" cy="0"/>
          </a:xfrm>
          <a:prstGeom prst="line">
            <a:avLst/>
          </a:prstGeom>
          <a:ln w="25400">
            <a:gradFill flip="none" rotWithShape="1">
              <a:gsLst>
                <a:gs pos="58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70984" cy="634082"/>
          </a:xfrm>
        </p:spPr>
        <p:txBody>
          <a:bodyPr>
            <a:noAutofit/>
          </a:bodyPr>
          <a:lstStyle>
            <a:lvl1pPr algn="l">
              <a:defRPr sz="3600" b="0" baseline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499176" cy="4133055"/>
          </a:xfrm>
        </p:spPr>
        <p:txBody>
          <a:bodyPr/>
          <a:lstStyle>
            <a:lvl1pPr marL="342900" indent="-342900">
              <a:buClrTx/>
              <a:buSzPct val="50000"/>
              <a:buFont typeface="Wingdings" panose="05000000000000000000" pitchFamily="2" charset="2"/>
              <a:buChar char="n"/>
              <a:defRPr sz="28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  <a:defRPr sz="24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rgbClr val="FF0000"/>
              </a:buClr>
              <a:buSzPct val="50000"/>
              <a:buFont typeface="Wingdings" panose="05000000000000000000" pitchFamily="2" charset="2"/>
              <a:buChar char="Ø"/>
              <a:defRPr sz="2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Tx/>
              <a:buSzPct val="50000"/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buClrTx/>
              <a:buSzPct val="50000"/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A752-F488-4DC0-90EA-8D154B024CE4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2854152" y="630932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30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2D9F-F191-4B28-9CE5-9AB22C983388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 flipH="1">
            <a:off x="468000" y="83700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58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2BCCB-F2DF-42C3-B0F5-6BFAFDCDB582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 flipH="1">
            <a:off x="2854152" y="630932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30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042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4421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3742F-C0E8-412E-BA10-071DCFB57200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99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2314F-9C13-410B-88B2-2C6793BE2628}" type="datetime1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93305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34CC-DF1B-4667-BEAD-FB26B5483E25}" type="datetime1">
              <a:rPr lang="zh-CN" altLang="en-US" smtClean="0"/>
              <a:t>2018/7/16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30956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H="1">
            <a:off x="252000" y="83700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58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61D6-BC31-456F-9640-CA32ECF9588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8561-05A4-40D3-A31C-9733A70CBBB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854152" y="630932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30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5770984" cy="63408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14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H="1">
            <a:off x="252000" y="83700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58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F61D6-BC31-456F-9640-CA32ECF9588B}" type="datetimeFigureOut">
              <a:rPr lang="zh-CN" altLang="en-US" smtClean="0"/>
              <a:t>2018/7/16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8561-05A4-40D3-A31C-9733A70CBBB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854152" y="6309320"/>
            <a:ext cx="5832648" cy="0"/>
          </a:xfrm>
          <a:prstGeom prst="line">
            <a:avLst/>
          </a:prstGeom>
          <a:ln w="25400">
            <a:gradFill flip="none" rotWithShape="1">
              <a:gsLst>
                <a:gs pos="30000">
                  <a:schemeClr val="accent1"/>
                </a:gs>
                <a:gs pos="81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5770984" cy="63408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237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427984" y="6381328"/>
            <a:ext cx="1224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D671C-E3B8-4C6C-808B-05F98CE4932D}" type="datetime1">
              <a:rPr lang="zh-CN" altLang="en-US" smtClean="0"/>
              <a:t>2018/7/16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652120" y="6381328"/>
            <a:ext cx="195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96336" y="6381328"/>
            <a:ext cx="1090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887B-03DB-4A21-B86B-7E501188934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60" r:id="rId7"/>
    <p:sldLayoutId id="2147483661" r:id="rId8"/>
    <p:sldLayoutId id="2147483662" r:id="rId9"/>
    <p:sldLayoutId id="2147483663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2800" b="1" kern="1200">
          <a:solidFill>
            <a:srgbClr val="00206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b="1" kern="1200">
          <a:solidFill>
            <a:srgbClr val="00206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b="1" kern="1200">
          <a:solidFill>
            <a:srgbClr val="00206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rgbClr val="00206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rgbClr val="00206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4000" y="2061000"/>
            <a:ext cx="7918200" cy="2604345"/>
          </a:xfrm>
        </p:spPr>
        <p:txBody>
          <a:bodyPr>
            <a:normAutofit/>
          </a:bodyPr>
          <a:lstStyle/>
          <a:p>
            <a:r>
              <a:rPr lang="en-US" b="0" dirty="0">
                <a:latin typeface="+mj-lt"/>
              </a:rPr>
              <a:t>Artificial Intelligence Planning</a:t>
            </a:r>
            <a:br>
              <a:rPr lang="en-US" b="0" dirty="0">
                <a:latin typeface="+mj-lt"/>
              </a:rPr>
            </a:br>
            <a:r>
              <a:rPr lang="en-US" sz="3200" b="0" dirty="0">
                <a:latin typeface="+mj-lt"/>
              </a:rPr>
              <a:t>Introduction and Overview</a:t>
            </a:r>
            <a:r>
              <a:rPr lang="en-US" b="0" dirty="0">
                <a:latin typeface="+mj-lt"/>
              </a:rPr>
              <a:t/>
            </a:r>
            <a:br>
              <a:rPr lang="en-US" b="0" dirty="0">
                <a:latin typeface="+mj-lt"/>
              </a:rPr>
            </a:br>
            <a:r>
              <a:rPr lang="zh-CN" altLang="en-US" sz="3600" b="0" dirty="0" smtClean="0">
                <a:solidFill>
                  <a:srgbClr val="002060"/>
                </a:solidFill>
                <a:latin typeface="+mj-lt"/>
              </a:rPr>
              <a:t>智能规划概述</a:t>
            </a:r>
            <a:endParaRPr lang="zh-CN" altLang="zh-CN" sz="1600" b="0" dirty="0">
              <a:solidFill>
                <a:srgbClr val="00206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5312927"/>
            <a:ext cx="6400800" cy="420073"/>
          </a:xfrm>
        </p:spPr>
        <p:txBody>
          <a:bodyPr>
            <a:normAutofit fontScale="92500" lnSpcReduction="20000"/>
          </a:bodyPr>
          <a:lstStyle/>
          <a:p>
            <a:fld id="{BB962C8B-B14F-4D97-AF65-F5344CB8AC3E}" type="datetime5">
              <a:rPr lang="zh-CN" altLang="zh-CN" b="0" smtClean="0">
                <a:latin typeface="+mj-lt"/>
              </a:rPr>
              <a:t>2018/7/16</a:t>
            </a:fld>
            <a:endParaRPr lang="zh-CN" altLang="zh-CN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96000" y="190824"/>
            <a:ext cx="5770984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>
                <a:latin typeface="+mn-lt"/>
                <a:sym typeface="+mn-ea"/>
              </a:rPr>
              <a:t>经典</a:t>
            </a:r>
            <a:r>
              <a:rPr lang="zh-CN" altLang="en-US" b="0" dirty="0" smtClean="0">
                <a:latin typeface="+mn-lt"/>
                <a:sym typeface="+mn-ea"/>
              </a:rPr>
              <a:t>规划算法</a:t>
            </a:r>
            <a:r>
              <a:rPr lang="en-US" altLang="zh-CN" b="0" dirty="0" smtClean="0">
                <a:latin typeface="+mn-lt"/>
                <a:sym typeface="+mn-ea"/>
              </a:rPr>
              <a:t>  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0000" y="1125000"/>
            <a:ext cx="660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2060"/>
                </a:solidFill>
              </a:rPr>
              <a:t>Completeness: </a:t>
            </a:r>
            <a:r>
              <a:rPr lang="zh-CN" altLang="en-US" dirty="0">
                <a:solidFill>
                  <a:srgbClr val="002060"/>
                </a:solidFill>
              </a:rPr>
              <a:t>whether guaranteed to find solution 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2060"/>
                </a:solidFill>
              </a:rPr>
              <a:t>Optimality: </a:t>
            </a:r>
            <a:r>
              <a:rPr lang="zh-CN" altLang="en-US" dirty="0" smtClean="0">
                <a:solidFill>
                  <a:srgbClr val="002060"/>
                </a:solidFill>
              </a:rPr>
              <a:t>whether </a:t>
            </a:r>
            <a:r>
              <a:rPr lang="zh-CN" altLang="en-US" dirty="0">
                <a:solidFill>
                  <a:srgbClr val="002060"/>
                </a:solidFill>
              </a:rPr>
              <a:t>solution guaranteed to be </a:t>
            </a:r>
            <a:r>
              <a:rPr lang="zh-CN" altLang="en-US" dirty="0" smtClean="0">
                <a:solidFill>
                  <a:srgbClr val="002060"/>
                </a:solidFill>
              </a:rPr>
              <a:t>optimal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2060"/>
                </a:solidFill>
              </a:rPr>
              <a:t>Time </a:t>
            </a:r>
            <a:r>
              <a:rPr lang="zh-CN" altLang="en-US" b="1" dirty="0">
                <a:solidFill>
                  <a:srgbClr val="002060"/>
                </a:solidFill>
              </a:rPr>
              <a:t>Complexity: </a:t>
            </a:r>
            <a:r>
              <a:rPr lang="zh-CN" altLang="en-US" dirty="0">
                <a:solidFill>
                  <a:srgbClr val="002060"/>
                </a:solidFill>
              </a:rPr>
              <a:t>how time increases with size 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2060"/>
                </a:solidFill>
              </a:rPr>
              <a:t>Space </a:t>
            </a:r>
            <a:r>
              <a:rPr lang="zh-CN" altLang="en-US" b="1" dirty="0">
                <a:solidFill>
                  <a:srgbClr val="002060"/>
                </a:solidFill>
              </a:rPr>
              <a:t>Complexity: </a:t>
            </a:r>
            <a:r>
              <a:rPr lang="zh-CN" altLang="en-US" dirty="0">
                <a:solidFill>
                  <a:srgbClr val="002060"/>
                </a:solidFill>
              </a:rPr>
              <a:t>how space increases with size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0" y="2836366"/>
            <a:ext cx="6696000" cy="18204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0000" y="4576090"/>
            <a:ext cx="748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– Parameters: d is solution depth; b is branching factor </a:t>
            </a:r>
            <a:endParaRPr lang="en-US" altLang="zh-CN" dirty="0" smtClean="0"/>
          </a:p>
          <a:p>
            <a:r>
              <a:rPr lang="zh-CN" altLang="en-US" dirty="0" smtClean="0"/>
              <a:t>– </a:t>
            </a:r>
            <a:r>
              <a:rPr lang="zh-CN" altLang="en-US" dirty="0"/>
              <a:t>Breadth First Search </a:t>
            </a:r>
            <a:r>
              <a:rPr lang="en-US" altLang="zh-CN" dirty="0" smtClean="0"/>
              <a:t>(</a:t>
            </a:r>
            <a:r>
              <a:rPr lang="zh-CN" altLang="en-US" dirty="0" smtClean="0"/>
              <a:t>BrFS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zh-CN" altLang="en-US" dirty="0"/>
              <a:t>optimal when costs are uniform </a:t>
            </a:r>
            <a:endParaRPr lang="en-US" altLang="zh-CN" dirty="0" smtClean="0"/>
          </a:p>
          <a:p>
            <a:r>
              <a:rPr lang="zh-CN" altLang="en-US" dirty="0" smtClean="0"/>
              <a:t>– </a:t>
            </a:r>
            <a:r>
              <a:rPr lang="zh-CN" altLang="en-US" dirty="0"/>
              <a:t>A*/IDA* optimal when h is admissible; h ≤ h</a:t>
            </a:r>
            <a:r>
              <a:rPr lang="zh-CN" altLang="en-US" dirty="0" smtClean="0"/>
              <a:t>∗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24000" y="26100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 smtClean="0">
                <a:latin typeface="+mn-lt"/>
                <a:sym typeface="+mn-ea"/>
              </a:rPr>
              <a:t>经典规划求解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2000" y="162016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71103" y="1405548"/>
            <a:ext cx="8420897" cy="4975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GPS</a:t>
            </a:r>
            <a:r>
              <a:rPr lang="en-US" altLang="zh-CN" sz="1800" b="0" dirty="0" smtClean="0"/>
              <a:t>(General </a:t>
            </a:r>
            <a:r>
              <a:rPr lang="en-US" altLang="zh-CN" sz="1800" b="0" dirty="0"/>
              <a:t>Problem Solver </a:t>
            </a:r>
            <a:r>
              <a:rPr lang="en-US" altLang="zh-CN" sz="1800" b="0" dirty="0" smtClean="0"/>
              <a:t>)</a:t>
            </a:r>
            <a:r>
              <a:rPr lang="zh-CN" altLang="en-US" sz="1800" b="0" dirty="0" smtClean="0"/>
              <a:t>和</a:t>
            </a:r>
            <a:r>
              <a:rPr lang="en-US" altLang="zh-CN" sz="1800" b="0" dirty="0" smtClean="0">
                <a:solidFill>
                  <a:srgbClr val="C00000"/>
                </a:solidFill>
              </a:rPr>
              <a:t>Strips</a:t>
            </a:r>
            <a:r>
              <a:rPr lang="en-US" altLang="zh-CN" sz="1800" b="0" dirty="0" smtClean="0"/>
              <a:t>(50’s-70’s): MEA(mean-ends analysis), decomposition, regression</a:t>
            </a:r>
            <a:endParaRPr lang="en-US" altLang="zh-CN" sz="1800" b="0" dirty="0"/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Partial Order</a:t>
            </a:r>
            <a:r>
              <a:rPr lang="en-US" altLang="zh-CN" sz="1800" b="0" dirty="0" smtClean="0"/>
              <a:t>(POCL) Planning(80’s)</a:t>
            </a:r>
          </a:p>
          <a:p>
            <a:pPr>
              <a:lnSpc>
                <a:spcPct val="150000"/>
              </a:lnSpc>
            </a:pPr>
            <a:r>
              <a:rPr lang="en-US" altLang="zh-CN" sz="1800" b="0" dirty="0" err="1">
                <a:solidFill>
                  <a:srgbClr val="C00000"/>
                </a:solidFill>
              </a:rPr>
              <a:t>Graphplan</a:t>
            </a:r>
            <a:r>
              <a:rPr lang="en-US" altLang="zh-CN" sz="1800" b="0" dirty="0"/>
              <a:t> </a:t>
            </a:r>
            <a:r>
              <a:rPr lang="en-US" altLang="zh-CN" sz="1800" b="0" dirty="0" smtClean="0"/>
              <a:t>(1995 - 2000): </a:t>
            </a:r>
            <a:r>
              <a:rPr lang="zh-CN" altLang="en-US" sz="1800" b="0" dirty="0" smtClean="0"/>
              <a:t>建立包含所有一定长度的并行规划的图，通过从目标反向搜索得到规划解。</a:t>
            </a:r>
            <a:endParaRPr lang="en-US" altLang="zh-CN" sz="1800" b="0" dirty="0" smtClean="0"/>
          </a:p>
          <a:p>
            <a:pPr>
              <a:lnSpc>
                <a:spcPct val="150000"/>
              </a:lnSpc>
            </a:pPr>
            <a:r>
              <a:rPr lang="en-US" altLang="zh-CN" sz="1800" b="0" dirty="0" err="1" smtClean="0">
                <a:solidFill>
                  <a:srgbClr val="C00000"/>
                </a:solidFill>
              </a:rPr>
              <a:t>SATPlan</a:t>
            </a:r>
            <a:r>
              <a:rPr lang="en-US" altLang="zh-CN" sz="1800" b="0" dirty="0" smtClean="0"/>
              <a:t>(1996 -…): </a:t>
            </a:r>
            <a:r>
              <a:rPr lang="zh-CN" altLang="en-US" sz="1800" b="0" dirty="0" smtClean="0"/>
              <a:t>将给定步长</a:t>
            </a:r>
            <a:r>
              <a:rPr lang="en-US" altLang="zh-CN" sz="1800" b="0" dirty="0" smtClean="0"/>
              <a:t>(horizon)</a:t>
            </a:r>
            <a:r>
              <a:rPr lang="zh-CN" altLang="en-US" sz="1800" b="0" dirty="0" smtClean="0"/>
              <a:t>的问题转化成</a:t>
            </a:r>
            <a:r>
              <a:rPr lang="en-US" altLang="zh-CN" sz="1800" b="0" dirty="0" smtClean="0"/>
              <a:t>SAT</a:t>
            </a:r>
            <a:r>
              <a:rPr lang="zh-CN" altLang="en-US" sz="1800" b="0" dirty="0" smtClean="0"/>
              <a:t>问题，使用</a:t>
            </a:r>
            <a:r>
              <a:rPr lang="zh-CN" altLang="en-US" sz="1800" b="0" dirty="0"/>
              <a:t>先进的</a:t>
            </a:r>
            <a:r>
              <a:rPr lang="en-US" altLang="zh-CN" sz="1800" b="0" dirty="0" smtClean="0"/>
              <a:t>SAT</a:t>
            </a:r>
            <a:r>
              <a:rPr lang="zh-CN" altLang="en-US" sz="1800" b="0" dirty="0" smtClean="0"/>
              <a:t>求解器。</a:t>
            </a:r>
            <a:endParaRPr lang="en-US" altLang="zh-CN" sz="1800" b="0" dirty="0" smtClean="0"/>
          </a:p>
          <a:p>
            <a:pPr>
              <a:lnSpc>
                <a:spcPct val="150000"/>
              </a:lnSpc>
            </a:pPr>
            <a:r>
              <a:rPr lang="en-US" altLang="zh-CN" sz="1800" b="0" dirty="0">
                <a:solidFill>
                  <a:srgbClr val="C00000"/>
                </a:solidFill>
              </a:rPr>
              <a:t>Heuristic Search </a:t>
            </a:r>
            <a:r>
              <a:rPr lang="en-US" altLang="zh-CN" sz="1800" b="0" dirty="0" smtClean="0"/>
              <a:t>Planning(1996 </a:t>
            </a:r>
            <a:r>
              <a:rPr lang="en-US" altLang="zh-CN" sz="1800" b="0" dirty="0"/>
              <a:t>– . . . </a:t>
            </a:r>
            <a:r>
              <a:rPr lang="en-US" altLang="zh-CN" sz="1800" b="0" dirty="0" smtClean="0"/>
              <a:t>): </a:t>
            </a:r>
            <a:r>
              <a:rPr lang="zh-CN" altLang="en-US" sz="1800" b="0" dirty="0" smtClean="0"/>
              <a:t>使用启发式搜索算法解决规划问题。</a:t>
            </a:r>
            <a:endParaRPr lang="en-US" altLang="zh-CN" sz="1800" b="0" dirty="0" smtClean="0"/>
          </a:p>
          <a:p>
            <a:pPr>
              <a:lnSpc>
                <a:spcPct val="150000"/>
              </a:lnSpc>
            </a:pPr>
            <a:r>
              <a:rPr lang="en-US" altLang="zh-CN" sz="1800" b="0" dirty="0">
                <a:solidFill>
                  <a:srgbClr val="C00000"/>
                </a:solidFill>
              </a:rPr>
              <a:t>Model Checking </a:t>
            </a:r>
            <a:r>
              <a:rPr lang="en-US" altLang="zh-CN" sz="1800" b="0" dirty="0"/>
              <a:t>Planning </a:t>
            </a:r>
            <a:r>
              <a:rPr lang="en-US" altLang="zh-CN" sz="1800" b="0" dirty="0" smtClean="0"/>
              <a:t>(1998 </a:t>
            </a:r>
            <a:r>
              <a:rPr lang="en-US" altLang="zh-CN" sz="1800" b="0" dirty="0"/>
              <a:t>– . . . </a:t>
            </a:r>
            <a:r>
              <a:rPr lang="en-US" altLang="zh-CN" sz="1800" b="0" dirty="0" smtClean="0"/>
              <a:t>):  </a:t>
            </a:r>
            <a:r>
              <a:rPr lang="zh-CN" altLang="en-US" sz="1800" b="0" dirty="0" smtClean="0"/>
              <a:t>模型检验规划，将模型状态使用</a:t>
            </a:r>
            <a:r>
              <a:rPr lang="en-US" altLang="zh-CN" sz="1800" b="0" dirty="0" smtClean="0"/>
              <a:t>DD(</a:t>
            </a:r>
            <a:r>
              <a:rPr lang="zh-CN" altLang="en-US" sz="1800" b="0" dirty="0" smtClean="0"/>
              <a:t>决策图</a:t>
            </a:r>
            <a:r>
              <a:rPr lang="en-US" altLang="zh-CN" sz="1800" b="0" dirty="0" smtClean="0"/>
              <a:t>)</a:t>
            </a:r>
            <a:r>
              <a:rPr lang="zh-CN" altLang="en-US" sz="1800" b="0" dirty="0" smtClean="0"/>
              <a:t>表示，使用基于“符号</a:t>
            </a:r>
            <a:r>
              <a:rPr lang="en-US" altLang="zh-CN" sz="1800" b="0" dirty="0" smtClean="0"/>
              <a:t>(symbolic)</a:t>
            </a:r>
            <a:r>
              <a:rPr lang="zh-CN" altLang="en-US" sz="1800" b="0" dirty="0" smtClean="0"/>
              <a:t>”搜索算法解决规划问题。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24000" y="26100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 smtClean="0">
                <a:latin typeface="+mn-lt"/>
                <a:sym typeface="+mn-ea"/>
              </a:rPr>
              <a:t>经典规划求解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2000" y="162016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71103" y="1405548"/>
            <a:ext cx="8420897" cy="4975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FF(Forward Search) 2000</a:t>
            </a:r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LPG 2002 Local Search, panning graphs converted to CSPs</a:t>
            </a:r>
            <a:endParaRPr lang="en-US" altLang="zh-CN" sz="1800" b="0" dirty="0" smtClean="0"/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LAMA 2008 (Fast downward search with FF heuristic) </a:t>
            </a:r>
            <a:r>
              <a:rPr lang="en-US" altLang="zh-CN" sz="1800" b="0" dirty="0" err="1" smtClean="0">
                <a:solidFill>
                  <a:srgbClr val="C00000"/>
                </a:solidFill>
              </a:rPr>
              <a:t>Satisicing</a:t>
            </a:r>
            <a:endParaRPr lang="en-US" altLang="zh-CN" sz="1800" b="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b="0" dirty="0" smtClean="0">
                <a:solidFill>
                  <a:srgbClr val="C00000"/>
                </a:solidFill>
              </a:rPr>
              <a:t>GAMER 2008 (model checking, bidirectional search)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1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96000" y="287002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 smtClean="0">
                <a:latin typeface="+mn-lt"/>
                <a:sym typeface="+mn-ea"/>
              </a:rPr>
              <a:t>经典规划的研究现状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56000" y="63500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73325" y="1197222"/>
            <a:ext cx="8420897" cy="5536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zh-CN" altLang="en-US" sz="1800" b="0" dirty="0" smtClean="0"/>
              <a:t>自从</a:t>
            </a:r>
            <a:r>
              <a:rPr lang="en-US" altLang="zh-CN" sz="1800" b="0" dirty="0" err="1" smtClean="0"/>
              <a:t>Graphplan</a:t>
            </a:r>
            <a:r>
              <a:rPr lang="zh-CN" altLang="en-US" sz="1800" b="0" dirty="0" smtClean="0"/>
              <a:t>提出之后有了</a:t>
            </a:r>
            <a:r>
              <a:rPr lang="zh-CN" altLang="en-US" sz="1800" b="0" dirty="0" smtClean="0">
                <a:solidFill>
                  <a:srgbClr val="C00000"/>
                </a:solidFill>
              </a:rPr>
              <a:t>长足的进步</a:t>
            </a:r>
            <a:endParaRPr lang="en-US" altLang="zh-CN" sz="1800" b="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b="0" dirty="0"/>
              <a:t>实证</a:t>
            </a:r>
            <a:r>
              <a:rPr lang="zh-CN" altLang="en-US" sz="1800" b="0" dirty="0" smtClean="0"/>
              <a:t>方法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  <a:buSzPct val="100000"/>
            </a:pPr>
            <a:r>
              <a:rPr lang="zh-CN" altLang="en-US" sz="1800" b="0" dirty="0" smtClean="0"/>
              <a:t>标准的</a:t>
            </a:r>
            <a:r>
              <a:rPr lang="en-US" altLang="zh-CN" sz="1800" b="0" dirty="0" smtClean="0"/>
              <a:t>PDDL</a:t>
            </a:r>
            <a:r>
              <a:rPr lang="zh-CN" altLang="en-US" sz="1800" b="0" dirty="0" smtClean="0"/>
              <a:t>语言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  <a:buSzPct val="100000"/>
            </a:pPr>
            <a:r>
              <a:rPr lang="zh-CN" altLang="en-US" sz="1800" b="0" dirty="0" smtClean="0"/>
              <a:t>可用的规划器和基准；规划竞赛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  <a:buSzPct val="100000"/>
            </a:pPr>
            <a:r>
              <a:rPr lang="zh-CN" altLang="en-US" sz="1800" b="0" dirty="0" smtClean="0"/>
              <a:t>关注规划器表现和可扩展性</a:t>
            </a:r>
            <a:endParaRPr lang="en-US" altLang="zh-CN" sz="1800" b="0" dirty="0" smtClean="0"/>
          </a:p>
          <a:p>
            <a:pPr>
              <a:lnSpc>
                <a:spcPct val="100000"/>
              </a:lnSpc>
            </a:pPr>
            <a:r>
              <a:rPr lang="zh-CN" altLang="en-US" sz="1800" b="0" dirty="0" smtClean="0"/>
              <a:t>大规模问题的求解</a:t>
            </a:r>
            <a:r>
              <a:rPr lang="en-US" altLang="zh-CN" sz="1800" b="0" dirty="0" smtClean="0"/>
              <a:t>(</a:t>
            </a:r>
            <a:r>
              <a:rPr lang="zh-CN" altLang="en-US" sz="1800" b="0" dirty="0" smtClean="0"/>
              <a:t>非最优</a:t>
            </a:r>
            <a:r>
              <a:rPr lang="en-US" altLang="zh-CN" sz="1800" b="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zh-CN" altLang="en-US" sz="1800" b="0" dirty="0" smtClean="0"/>
              <a:t>对于问题不同的表示和想法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</a:pPr>
            <a:r>
              <a:rPr lang="en-US" altLang="zh-CN" sz="1800" b="0" dirty="0">
                <a:latin typeface="+mn-lt"/>
              </a:rPr>
              <a:t>Planning as Heuristic </a:t>
            </a:r>
            <a:r>
              <a:rPr lang="en-US" altLang="zh-CN" sz="1800" b="0" dirty="0" smtClean="0">
                <a:latin typeface="+mn-lt"/>
              </a:rPr>
              <a:t>Search</a:t>
            </a:r>
          </a:p>
          <a:p>
            <a:pPr lvl="2">
              <a:buClr>
                <a:srgbClr val="0000FF"/>
              </a:buClr>
            </a:pPr>
            <a:r>
              <a:rPr lang="en-US" altLang="zh-CN" sz="1800" b="0" dirty="0">
                <a:latin typeface="+mn-lt"/>
              </a:rPr>
              <a:t>Planning as </a:t>
            </a:r>
            <a:r>
              <a:rPr lang="en-US" altLang="zh-CN" sz="1800" b="0" dirty="0" smtClean="0">
                <a:latin typeface="+mn-lt"/>
              </a:rPr>
              <a:t>SAT</a:t>
            </a:r>
          </a:p>
          <a:p>
            <a:pPr lvl="2">
              <a:buClr>
                <a:srgbClr val="0000FF"/>
              </a:buClr>
            </a:pPr>
            <a:r>
              <a:rPr lang="en-US" altLang="zh-CN" sz="1800" b="0" dirty="0">
                <a:latin typeface="+mn-lt"/>
              </a:rPr>
              <a:t>Other: Local Search </a:t>
            </a:r>
            <a:r>
              <a:rPr lang="en-US" altLang="zh-CN" sz="1800" b="0" dirty="0" smtClean="0">
                <a:latin typeface="+mn-lt"/>
              </a:rPr>
              <a:t>(LPG), </a:t>
            </a:r>
            <a:r>
              <a:rPr lang="en-US" altLang="zh-CN" sz="1800" b="0" dirty="0">
                <a:latin typeface="+mn-lt"/>
              </a:rPr>
              <a:t>Monte-Carlo Search </a:t>
            </a:r>
            <a:r>
              <a:rPr lang="en-US" altLang="zh-CN" sz="1800" b="0" dirty="0" smtClean="0">
                <a:latin typeface="+mn-lt"/>
              </a:rPr>
              <a:t>(</a:t>
            </a:r>
            <a:r>
              <a:rPr lang="en-US" altLang="zh-CN" sz="1800" b="0" dirty="0" err="1" smtClean="0">
                <a:latin typeface="+mn-lt"/>
              </a:rPr>
              <a:t>Arvand</a:t>
            </a:r>
            <a:r>
              <a:rPr lang="en-US" altLang="zh-CN" sz="1800" b="0" dirty="0" smtClean="0">
                <a:latin typeface="+mn-lt"/>
              </a:rPr>
              <a:t>), </a:t>
            </a:r>
            <a:r>
              <a:rPr lang="en-US" altLang="zh-CN" sz="1800" b="0" dirty="0">
                <a:latin typeface="+mn-lt"/>
              </a:rPr>
              <a:t>. . </a:t>
            </a:r>
            <a:r>
              <a:rPr lang="en-US" altLang="zh-CN" sz="1800" b="0" dirty="0" smtClean="0">
                <a:latin typeface="+mn-lt"/>
              </a:rPr>
              <a:t>.</a:t>
            </a:r>
          </a:p>
          <a:p>
            <a:r>
              <a:rPr lang="zh-CN" altLang="en-US" sz="1800" b="0" dirty="0" smtClean="0">
                <a:solidFill>
                  <a:srgbClr val="C00000"/>
                </a:solidFill>
              </a:rPr>
              <a:t>限制</a:t>
            </a:r>
            <a:endParaRPr lang="en-US" altLang="zh-CN" sz="1800" b="0" dirty="0" smtClean="0">
              <a:solidFill>
                <a:srgbClr val="C00000"/>
              </a:solidFill>
            </a:endParaRPr>
          </a:p>
          <a:p>
            <a:pPr lvl="2">
              <a:buClr>
                <a:srgbClr val="0000FF"/>
              </a:buClr>
            </a:pPr>
            <a:r>
              <a:rPr lang="zh-CN" altLang="en-US" sz="1800" b="0" dirty="0" smtClean="0"/>
              <a:t>有限状态，静态环境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</a:pPr>
            <a:r>
              <a:rPr lang="zh-CN" altLang="en-US" sz="1800" b="0" dirty="0" smtClean="0"/>
              <a:t>不能</a:t>
            </a:r>
            <a:r>
              <a:rPr lang="zh-CN" altLang="en-US" sz="1800" b="0" dirty="0"/>
              <a:t>模拟</a:t>
            </a:r>
            <a:r>
              <a:rPr lang="zh-CN" altLang="en-US" sz="1800" b="0" dirty="0" smtClean="0"/>
              <a:t>非确定性</a:t>
            </a:r>
            <a:endParaRPr lang="en-US" altLang="zh-CN" sz="1800" b="0" dirty="0" smtClean="0"/>
          </a:p>
          <a:p>
            <a:pPr lvl="2">
              <a:buClr>
                <a:srgbClr val="0000FF"/>
              </a:buClr>
            </a:pPr>
            <a:r>
              <a:rPr lang="en-US" altLang="zh-CN" sz="1800" b="0" dirty="0" smtClean="0"/>
              <a:t>……</a:t>
            </a:r>
            <a:r>
              <a:rPr lang="en-US" altLang="zh-CN" b="0" dirty="0" smtClean="0"/>
              <a:t/>
            </a:r>
            <a:br>
              <a:rPr lang="en-US" altLang="zh-CN" b="0" dirty="0" smtClean="0"/>
            </a:b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6811657" y="591808"/>
            <a:ext cx="1143000" cy="60166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EB952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ClrTx/>
              <a:buSzTx/>
              <a:buFontTx/>
              <a:buNone/>
            </a:pPr>
            <a:r>
              <a:rPr lang="en-US" sz="1400" b="1">
                <a:solidFill>
                  <a:schemeClr val="tx2"/>
                </a:solidFill>
              </a:rPr>
              <a:t>Controller </a:t>
            </a:r>
          </a:p>
          <a:p>
            <a:pPr algn="ctr">
              <a:buClrTx/>
              <a:buSzTx/>
              <a:buFontTx/>
              <a:buNone/>
            </a:pPr>
            <a:r>
              <a:rPr lang="en-US" sz="1400" b="1">
                <a:solidFill>
                  <a:schemeClr val="tx2"/>
                </a:solidFill>
              </a:rPr>
              <a:t>input</a:t>
            </a:r>
          </a:p>
        </p:txBody>
      </p:sp>
      <p:cxnSp>
        <p:nvCxnSpPr>
          <p:cNvPr id="12311" name="AutoShape 23"/>
          <p:cNvCxnSpPr>
            <a:cxnSpLocks noChangeShapeType="1"/>
            <a:stCxn id="12298" idx="2"/>
            <a:endCxn id="12299" idx="0"/>
          </p:cNvCxnSpPr>
          <p:nvPr/>
        </p:nvCxnSpPr>
        <p:spPr bwMode="auto">
          <a:xfrm flipH="1" flipV="1">
            <a:off x="7370926" y="1575317"/>
            <a:ext cx="24462" cy="173207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cxnSp>
        <p:nvCxnSpPr>
          <p:cNvPr id="12312" name="AutoShape 24"/>
          <p:cNvCxnSpPr>
            <a:cxnSpLocks noChangeShapeType="1"/>
            <a:stCxn id="12299" idx="4"/>
            <a:endCxn id="12300" idx="0"/>
          </p:cNvCxnSpPr>
          <p:nvPr/>
        </p:nvCxnSpPr>
        <p:spPr bwMode="auto">
          <a:xfrm flipV="1">
            <a:off x="7370926" y="591808"/>
            <a:ext cx="12231" cy="164232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grpSp>
        <p:nvGrpSpPr>
          <p:cNvPr id="21" name="组合 20"/>
          <p:cNvGrpSpPr/>
          <p:nvPr/>
        </p:nvGrpSpPr>
        <p:grpSpPr>
          <a:xfrm>
            <a:off x="583191" y="1575317"/>
            <a:ext cx="7383697" cy="4400658"/>
            <a:chOff x="583191" y="1575317"/>
            <a:chExt cx="7383697" cy="4400658"/>
          </a:xfrm>
        </p:grpSpPr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2559863" y="5374313"/>
              <a:ext cx="1143000" cy="6016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stimuli</a:t>
              </a:r>
            </a:p>
          </p:txBody>
        </p:sp>
        <p:sp>
          <p:nvSpPr>
            <p:cNvPr id="12293" name="Oval 5"/>
            <p:cNvSpPr>
              <a:spLocks noChangeArrowheads="1"/>
            </p:cNvSpPr>
            <p:nvPr/>
          </p:nvSpPr>
          <p:spPr bwMode="auto">
            <a:xfrm>
              <a:off x="2586850" y="4464675"/>
              <a:ext cx="1095375" cy="658813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E9851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perception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2558275" y="3604250"/>
              <a:ext cx="1143000" cy="6016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Threats</a:t>
              </a:r>
            </a:p>
          </p:txBody>
        </p:sp>
        <p:sp>
          <p:nvSpPr>
            <p:cNvPr id="12295" name="Oval 7"/>
            <p:cNvSpPr>
              <a:spLocks noChangeArrowheads="1"/>
            </p:cNvSpPr>
            <p:nvPr/>
          </p:nvSpPr>
          <p:spPr bwMode="auto">
            <a:xfrm>
              <a:off x="2577325" y="2662863"/>
              <a:ext cx="1095375" cy="65881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E9851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daemons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3925113" y="2693025"/>
              <a:ext cx="1143000" cy="6016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 dirty="0">
                  <a:solidFill>
                    <a:schemeClr val="tx2"/>
                  </a:solidFill>
                </a:rPr>
                <a:t>World state</a:t>
              </a:r>
            </a:p>
          </p:txBody>
        </p:sp>
        <p:sp>
          <p:nvSpPr>
            <p:cNvPr id="12297" name="Oval 9"/>
            <p:cNvSpPr>
              <a:spLocks noChangeArrowheads="1"/>
            </p:cNvSpPr>
            <p:nvPr/>
          </p:nvSpPr>
          <p:spPr bwMode="auto">
            <a:xfrm>
              <a:off x="5363388" y="2667625"/>
              <a:ext cx="1095375" cy="658813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E9851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dirty="0">
                  <a:solidFill>
                    <a:srgbClr val="FF0000"/>
                  </a:solidFill>
                </a:rPr>
                <a:t>planner</a:t>
              </a:r>
            </a:p>
          </p:txBody>
        </p:sp>
        <p:sp>
          <p:nvSpPr>
            <p:cNvPr id="12298" name="Rectangle 10"/>
            <p:cNvSpPr>
              <a:spLocks noChangeArrowheads="1"/>
            </p:cNvSpPr>
            <p:nvPr/>
          </p:nvSpPr>
          <p:spPr bwMode="auto">
            <a:xfrm>
              <a:off x="6823888" y="2705725"/>
              <a:ext cx="1143000" cy="6016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Plan</a:t>
              </a:r>
            </a:p>
          </p:txBody>
        </p:sp>
        <p:sp>
          <p:nvSpPr>
            <p:cNvPr id="12299" name="Oval 11"/>
            <p:cNvSpPr>
              <a:spLocks noChangeArrowheads="1"/>
            </p:cNvSpPr>
            <p:nvPr/>
          </p:nvSpPr>
          <p:spPr bwMode="auto">
            <a:xfrm>
              <a:off x="6823238" y="1575317"/>
              <a:ext cx="1095375" cy="658813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E9851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 dirty="0">
                  <a:solidFill>
                    <a:schemeClr val="tx2"/>
                  </a:solidFill>
                </a:rPr>
                <a:t>task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US" sz="1400" b="1" dirty="0">
                  <a:solidFill>
                    <a:schemeClr val="tx2"/>
                  </a:solidFill>
                </a:rPr>
                <a:t>execution</a:t>
              </a:r>
            </a:p>
          </p:txBody>
        </p:sp>
        <p:cxnSp>
          <p:nvCxnSpPr>
            <p:cNvPr id="12301" name="AutoShape 13"/>
            <p:cNvCxnSpPr>
              <a:cxnSpLocks noChangeShapeType="1"/>
              <a:stCxn id="12292" idx="0"/>
              <a:endCxn id="12293" idx="4"/>
            </p:cNvCxnSpPr>
            <p:nvPr/>
          </p:nvCxnSpPr>
          <p:spPr bwMode="auto">
            <a:xfrm flipV="1">
              <a:off x="3131363" y="5123488"/>
              <a:ext cx="3175" cy="250825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2" name="AutoShape 14"/>
            <p:cNvCxnSpPr>
              <a:cxnSpLocks noChangeShapeType="1"/>
              <a:stCxn id="12293" idx="0"/>
              <a:endCxn id="12294" idx="2"/>
            </p:cNvCxnSpPr>
            <p:nvPr/>
          </p:nvCxnSpPr>
          <p:spPr bwMode="auto">
            <a:xfrm flipH="1" flipV="1">
              <a:off x="3129775" y="4205913"/>
              <a:ext cx="4763" cy="258762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3" name="AutoShape 15"/>
            <p:cNvCxnSpPr>
              <a:cxnSpLocks noChangeShapeType="1"/>
              <a:stCxn id="12294" idx="0"/>
              <a:endCxn id="12295" idx="4"/>
            </p:cNvCxnSpPr>
            <p:nvPr/>
          </p:nvCxnSpPr>
          <p:spPr bwMode="auto">
            <a:xfrm rot="5400000" flipH="1">
              <a:off x="2986106" y="3460582"/>
              <a:ext cx="282575" cy="47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EB9523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4" name="Rectangle 16"/>
            <p:cNvSpPr>
              <a:spLocks noChangeArrowheads="1"/>
            </p:cNvSpPr>
            <p:nvPr/>
          </p:nvSpPr>
          <p:spPr bwMode="auto">
            <a:xfrm>
              <a:off x="583191" y="2234130"/>
              <a:ext cx="1143000" cy="6016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Orders</a:t>
              </a:r>
            </a:p>
          </p:txBody>
        </p:sp>
        <p:sp>
          <p:nvSpPr>
            <p:cNvPr id="12305" name="Rectangle 17"/>
            <p:cNvSpPr>
              <a:spLocks noChangeArrowheads="1"/>
            </p:cNvSpPr>
            <p:nvPr/>
          </p:nvSpPr>
          <p:spPr bwMode="auto">
            <a:xfrm>
              <a:off x="612000" y="3377238"/>
              <a:ext cx="1143000" cy="6016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EB952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ClrTx/>
                <a:buSzTx/>
                <a:buFontTx/>
                <a:buNone/>
              </a:pPr>
              <a:r>
                <a:rPr lang="en-US" sz="1400" b="1">
                  <a:solidFill>
                    <a:schemeClr val="tx2"/>
                  </a:solidFill>
                </a:rPr>
                <a:t>Messages</a:t>
              </a:r>
            </a:p>
          </p:txBody>
        </p:sp>
        <p:cxnSp>
          <p:nvCxnSpPr>
            <p:cNvPr id="12306" name="AutoShape 18"/>
            <p:cNvCxnSpPr>
              <a:cxnSpLocks noChangeShapeType="1"/>
              <a:stCxn id="12305" idx="3"/>
              <a:endCxn id="12295" idx="2"/>
            </p:cNvCxnSpPr>
            <p:nvPr/>
          </p:nvCxnSpPr>
          <p:spPr bwMode="auto">
            <a:xfrm flipV="1">
              <a:off x="1755000" y="2993063"/>
              <a:ext cx="822325" cy="6858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cxnSp>
          <p:nvCxnSpPr>
            <p:cNvPr id="12307" name="AutoShape 19"/>
            <p:cNvCxnSpPr>
              <a:cxnSpLocks noChangeShapeType="1"/>
              <a:stCxn id="12304" idx="3"/>
              <a:endCxn id="12295" idx="2"/>
            </p:cNvCxnSpPr>
            <p:nvPr/>
          </p:nvCxnSpPr>
          <p:spPr bwMode="auto">
            <a:xfrm>
              <a:off x="1726191" y="2534962"/>
              <a:ext cx="851134" cy="457307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8" name="AutoShape 20"/>
            <p:cNvCxnSpPr>
              <a:cxnSpLocks noChangeShapeType="1"/>
              <a:stCxn id="12305" idx="3"/>
              <a:endCxn id="12295" idx="2"/>
            </p:cNvCxnSpPr>
            <p:nvPr/>
          </p:nvCxnSpPr>
          <p:spPr bwMode="auto">
            <a:xfrm flipV="1">
              <a:off x="1755000" y="2993063"/>
              <a:ext cx="822325" cy="685800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9" name="AutoShape 21"/>
            <p:cNvCxnSpPr>
              <a:cxnSpLocks noChangeShapeType="1"/>
              <a:stCxn id="12295" idx="6"/>
              <a:endCxn id="12296" idx="1"/>
            </p:cNvCxnSpPr>
            <p:nvPr/>
          </p:nvCxnSpPr>
          <p:spPr bwMode="auto">
            <a:xfrm>
              <a:off x="3672700" y="2993063"/>
              <a:ext cx="252413" cy="1587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0" name="AutoShape 22"/>
            <p:cNvCxnSpPr>
              <a:cxnSpLocks noChangeShapeType="1"/>
              <a:stCxn id="12297" idx="6"/>
              <a:endCxn id="12298" idx="1"/>
            </p:cNvCxnSpPr>
            <p:nvPr/>
          </p:nvCxnSpPr>
          <p:spPr bwMode="auto">
            <a:xfrm>
              <a:off x="6458763" y="2997825"/>
              <a:ext cx="365125" cy="95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cxnSp>
          <p:nvCxnSpPr>
            <p:cNvPr id="12313" name="AutoShape 25"/>
            <p:cNvCxnSpPr>
              <a:cxnSpLocks noChangeShapeType="1"/>
              <a:stCxn id="12296" idx="3"/>
              <a:endCxn id="12297" idx="2"/>
            </p:cNvCxnSpPr>
            <p:nvPr/>
          </p:nvCxnSpPr>
          <p:spPr bwMode="auto">
            <a:xfrm>
              <a:off x="5068113" y="2994650"/>
              <a:ext cx="295275" cy="3175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4" name="AutoShape 26"/>
            <p:cNvCxnSpPr>
              <a:cxnSpLocks noChangeShapeType="1"/>
              <a:stCxn id="12297" idx="6"/>
              <a:endCxn id="12298" idx="1"/>
            </p:cNvCxnSpPr>
            <p:nvPr/>
          </p:nvCxnSpPr>
          <p:spPr bwMode="auto">
            <a:xfrm>
              <a:off x="6458763" y="2997825"/>
              <a:ext cx="365125" cy="9525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5" name="AutoShape 27"/>
            <p:cNvCxnSpPr>
              <a:cxnSpLocks noChangeShapeType="1"/>
            </p:cNvCxnSpPr>
            <p:nvPr/>
          </p:nvCxnSpPr>
          <p:spPr bwMode="auto">
            <a:xfrm flipH="1" flipV="1">
              <a:off x="7370925" y="2215364"/>
              <a:ext cx="5394" cy="447499"/>
            </a:xfrm>
            <a:prstGeom prst="straightConnector1">
              <a:avLst/>
            </a:prstGeom>
            <a:noFill/>
            <a:ln w="9525">
              <a:solidFill>
                <a:srgbClr val="EB952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316" name="AutoShape 28"/>
          <p:cNvCxnSpPr>
            <a:cxnSpLocks noChangeShapeType="1"/>
            <a:stCxn id="12299" idx="0"/>
          </p:cNvCxnSpPr>
          <p:nvPr/>
        </p:nvCxnSpPr>
        <p:spPr bwMode="auto">
          <a:xfrm flipH="1" flipV="1">
            <a:off x="7370925" y="1154105"/>
            <a:ext cx="1" cy="421212"/>
          </a:xfrm>
          <a:prstGeom prst="straightConnector1">
            <a:avLst/>
          </a:prstGeom>
          <a:noFill/>
          <a:ln w="9525">
            <a:solidFill>
              <a:srgbClr val="EB952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标题 1"/>
          <p:cNvSpPr>
            <a:spLocks noGrp="1"/>
          </p:cNvSpPr>
          <p:nvPr/>
        </p:nvSpPr>
        <p:spPr>
          <a:xfrm>
            <a:off x="396000" y="262566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Planning in Game</a:t>
            </a:r>
            <a:endParaRPr lang="en-US" altLang="zh-CN" b="0" dirty="0">
              <a:latin typeface="+mn-lt"/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00" y="3634413"/>
            <a:ext cx="4603451" cy="2232000"/>
          </a:xfrm>
          <a:prstGeom prst="rect">
            <a:avLst/>
          </a:prstGeom>
        </p:spPr>
      </p:pic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379875" y="26100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Hierarchical Task </a:t>
            </a:r>
            <a:r>
              <a:rPr lang="en-US" altLang="zh-CN" b="0" dirty="0">
                <a:latin typeface="+mn-lt"/>
                <a:sym typeface="+mn-ea"/>
              </a:rPr>
              <a:t>N</a:t>
            </a:r>
            <a:r>
              <a:rPr lang="en-US" altLang="zh-CN" b="0" dirty="0" smtClean="0">
                <a:latin typeface="+mn-lt"/>
                <a:sym typeface="+mn-ea"/>
              </a:rPr>
              <a:t>etwork (HTN) </a:t>
            </a:r>
            <a:endParaRPr lang="en-US" altLang="zh-CN" b="0" dirty="0"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0642" y="1197000"/>
            <a:ext cx="850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Killzone</a:t>
            </a:r>
            <a:r>
              <a:rPr lang="en-US" altLang="zh-CN" b="1" dirty="0"/>
              <a:t> </a:t>
            </a:r>
            <a:r>
              <a:rPr lang="en-US" altLang="zh-CN" b="1" dirty="0" smtClean="0"/>
              <a:t>3</a:t>
            </a:r>
            <a:endParaRPr lang="en-US" altLang="zh-CN" b="1" dirty="0"/>
          </a:p>
          <a:p>
            <a:pPr lvl="1"/>
            <a:r>
              <a:rPr lang="en-US" altLang="zh-CN" dirty="0" smtClean="0"/>
              <a:t>“First-person shooter” game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Special-purpose AI planner </a:t>
            </a:r>
          </a:p>
          <a:p>
            <a:pPr lvl="1"/>
            <a:r>
              <a:rPr lang="en-US" altLang="zh-CN" dirty="0" smtClean="0"/>
              <a:t>Plans </a:t>
            </a:r>
            <a:r>
              <a:rPr lang="en-US" altLang="zh-CN" dirty="0"/>
              <a:t>enemy actions at the </a:t>
            </a:r>
            <a:br>
              <a:rPr lang="en-US" altLang="zh-CN" dirty="0"/>
            </a:br>
            <a:r>
              <a:rPr lang="en-US" altLang="zh-CN" dirty="0"/>
              <a:t>squad level</a:t>
            </a:r>
          </a:p>
          <a:p>
            <a:pPr lvl="2"/>
            <a:r>
              <a:rPr lang="en-US" altLang="zh-CN" dirty="0" err="1"/>
              <a:t>Subproblems</a:t>
            </a:r>
            <a:r>
              <a:rPr lang="en-US" altLang="zh-CN" dirty="0"/>
              <a:t>; solution </a:t>
            </a:r>
            <a:br>
              <a:rPr lang="en-US" altLang="zh-CN" dirty="0"/>
            </a:br>
            <a:r>
              <a:rPr lang="en-US" altLang="zh-CN" dirty="0"/>
              <a:t>plans are maybe 4–6 </a:t>
            </a:r>
            <a:br>
              <a:rPr lang="en-US" altLang="zh-CN" dirty="0"/>
            </a:br>
            <a:r>
              <a:rPr lang="en-US" altLang="zh-CN" dirty="0"/>
              <a:t>actions long</a:t>
            </a:r>
          </a:p>
          <a:p>
            <a:pPr lvl="2"/>
            <a:r>
              <a:rPr lang="en-US" altLang="zh-CN" dirty="0" smtClean="0"/>
              <a:t>Quickly </a:t>
            </a:r>
            <a:r>
              <a:rPr lang="en-US" altLang="zh-CN" dirty="0"/>
              <a:t>generates a plan for a </a:t>
            </a:r>
            <a:r>
              <a:rPr lang="en-US" altLang="zh-CN" dirty="0" err="1"/>
              <a:t>subgoal</a:t>
            </a:r>
            <a:endParaRPr lang="en-US" altLang="zh-CN" dirty="0"/>
          </a:p>
          <a:p>
            <a:pPr lvl="2"/>
            <a:r>
              <a:rPr lang="en-US" altLang="zh-CN" dirty="0" err="1"/>
              <a:t>Replans</a:t>
            </a:r>
            <a:r>
              <a:rPr lang="en-US" altLang="zh-CN" dirty="0"/>
              <a:t> several times per second as the world changes</a:t>
            </a:r>
            <a:endParaRPr lang="en-US" altLang="zh-CN" baseline="30000" dirty="0"/>
          </a:p>
          <a:p>
            <a:endParaRPr lang="en-US" altLang="zh-CN" dirty="0" smtClean="0"/>
          </a:p>
          <a:p>
            <a:r>
              <a:rPr lang="en-US" altLang="zh-CN" dirty="0" smtClean="0"/>
              <a:t>Why </a:t>
            </a:r>
            <a:r>
              <a:rPr lang="en-US" altLang="zh-CN" dirty="0"/>
              <a:t>it worked:</a:t>
            </a:r>
          </a:p>
          <a:p>
            <a:pPr lvl="1"/>
            <a:r>
              <a:rPr lang="en-US" altLang="zh-CN" dirty="0"/>
              <a:t>Don’t </a:t>
            </a:r>
            <a:r>
              <a:rPr lang="en-US" altLang="zh-CN" i="1" dirty="0"/>
              <a:t>want</a:t>
            </a:r>
            <a:r>
              <a:rPr lang="en-US" altLang="zh-CN" b="1" i="1" dirty="0"/>
              <a:t> </a:t>
            </a:r>
            <a:r>
              <a:rPr lang="en-US" altLang="zh-CN" dirty="0"/>
              <a:t>to get the best possible plan</a:t>
            </a:r>
          </a:p>
          <a:p>
            <a:pPr lvl="1"/>
            <a:r>
              <a:rPr lang="en-US" altLang="zh-CN" dirty="0"/>
              <a:t>Need actions that appear believable and consistent to human users</a:t>
            </a:r>
          </a:p>
          <a:p>
            <a:pPr lvl="1"/>
            <a:r>
              <a:rPr lang="en-US" altLang="zh-CN" dirty="0"/>
              <a:t>Need them very quickly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00" y="1485000"/>
            <a:ext cx="4941442" cy="2160000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365175" y="281713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Probabilistic planning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1103" y="1506888"/>
            <a:ext cx="8420897" cy="91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en-US" altLang="zh-CN" sz="2400" b="0" dirty="0"/>
              <a:t>Motivation: Situations where actions have multiple possible outcomes and each outcome has a probability</a:t>
            </a:r>
          </a:p>
          <a:p>
            <a:pPr>
              <a:lnSpc>
                <a:spcPct val="100000"/>
              </a:lnSpc>
            </a:pPr>
            <a:endParaRPr lang="en-US" altLang="zh-CN" sz="2400" b="0" dirty="0"/>
          </a:p>
        </p:txBody>
      </p:sp>
      <p:pic>
        <p:nvPicPr>
          <p:cNvPr id="8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3213000"/>
            <a:ext cx="1411357" cy="1416062"/>
          </a:xfrm>
          <a:prstGeom prst="rect">
            <a:avLst/>
          </a:prstGeom>
        </p:spPr>
      </p:pic>
      <p:sp>
        <p:nvSpPr>
          <p:cNvPr id="9" name="Rectangle 4"/>
          <p:cNvSpPr/>
          <p:nvPr/>
        </p:nvSpPr>
        <p:spPr>
          <a:xfrm>
            <a:off x="1764000" y="2925000"/>
            <a:ext cx="27471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0325"/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roll-die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/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pre: 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holding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i="1" dirty="0">
                <a:latin typeface="Times New Roman" panose="02020603050405020304" charset="0"/>
                <a:cs typeface="Times New Roman" panose="02020603050405020304"/>
              </a:rPr>
              <a:t>=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>
                <a:latin typeface="Calibri" panose="020F0502020204030204" charset="0"/>
                <a:cs typeface="Times New Roman" panose="02020603050405020304"/>
              </a:rPr>
              <a:t>true</a:t>
            </a: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eff:</a:t>
            </a: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 smtClean="0"/>
              <a:t>←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 1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/>
              <a:t>←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2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/>
              <a:t>←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3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/>
              <a:t>←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4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/>
              <a:t>←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5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  <a:p>
            <a:pPr marL="336550" lvl="1">
              <a:tabLst>
                <a:tab pos="796925" algn="l"/>
                <a:tab pos="1369695" algn="l"/>
              </a:tabLst>
            </a:pP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	1/6:	</a:t>
            </a:r>
            <a:r>
              <a:rPr lang="en-US" dirty="0" smtClean="0">
                <a:latin typeface="Calibri" panose="020F0502020204030204" charset="0"/>
                <a:cs typeface="Times New Roman" panose="02020603050405020304"/>
              </a:rPr>
              <a:t>top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(</a:t>
            </a:r>
            <a:r>
              <a:rPr lang="en-US" i="1" dirty="0" smtClean="0">
                <a:latin typeface="Times New Roman" panose="02020603050405020304" charset="0"/>
                <a:cs typeface="Times New Roman" panose="02020603050405020304"/>
              </a:rPr>
              <a:t>d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) </a:t>
            </a:r>
            <a:r>
              <a:rPr lang="en-US" dirty="0"/>
              <a:t>←</a:t>
            </a:r>
            <a:r>
              <a:rPr lang="en-US" dirty="0">
                <a:latin typeface="Times New Roman" panose="02020603050405020304" charset="0"/>
                <a:cs typeface="Times New Roman" panose="02020603050405020304"/>
              </a:rPr>
              <a:t> </a:t>
            </a:r>
            <a:r>
              <a:rPr lang="en-US" dirty="0" smtClean="0">
                <a:latin typeface="Times New Roman" panose="02020603050405020304" charset="0"/>
                <a:cs typeface="Times New Roman" panose="02020603050405020304"/>
              </a:rPr>
              <a:t>6</a:t>
            </a:r>
            <a:endParaRPr lang="en-US" dirty="0">
              <a:latin typeface="Times New Roman" panose="02020603050405020304" charset="0"/>
              <a:cs typeface="Times New Roman" panose="02020603050405020304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24000" y="290038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>
                <a:latin typeface="+mn-lt"/>
                <a:sym typeface="+mn-ea"/>
              </a:rPr>
              <a:t>Probabilistic </a:t>
            </a:r>
            <a:r>
              <a:rPr lang="en-US" altLang="zh-CN" b="0" dirty="0" smtClean="0">
                <a:latin typeface="+mn-lt"/>
                <a:sym typeface="+mn-ea"/>
              </a:rPr>
              <a:t>planning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6263" y="258763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547310" y="1337515"/>
                <a:ext cx="8420897" cy="4975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zh-CN"/>
                </a:defPPr>
                <a:lvl1pPr marL="342900" indent="-342900">
                  <a:spcBef>
                    <a:spcPct val="20000"/>
                  </a:spcBef>
                  <a:buClrTx/>
                  <a:buSzPct val="50000"/>
                  <a:buFont typeface="Wingdings" panose="05000000000000000000" charset="0"/>
                  <a:buChar char=""/>
                  <a:defRPr sz="2400"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1pPr>
                <a:lvl2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  <a:defRPr sz="2400"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2pPr>
                <a:lvl3pPr marL="1543050" lvl="2" indent="-3429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Ø"/>
                  <a:defRPr sz="2000"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Tx/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Tx/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zh-CN" dirty="0" smtClean="0"/>
                  <a:t>MDPs(</a:t>
                </a:r>
                <a:r>
                  <a:rPr lang="en-US" altLang="zh-CN" dirty="0" smtClean="0">
                    <a:sym typeface="+mn-ea"/>
                  </a:rPr>
                  <a:t>Markov </a:t>
                </a:r>
                <a:r>
                  <a:rPr lang="en-US" altLang="zh-CN" dirty="0">
                    <a:sym typeface="+mn-ea"/>
                  </a:rPr>
                  <a:t>Decision </a:t>
                </a:r>
                <a:r>
                  <a:rPr lang="en-US" altLang="zh-CN" dirty="0" smtClean="0">
                    <a:sym typeface="+mn-ea"/>
                  </a:rPr>
                  <a:t>Processes</a:t>
                </a:r>
                <a:r>
                  <a:rPr lang="en-US" altLang="zh-CN" dirty="0" smtClean="0"/>
                  <a:t>) </a:t>
                </a:r>
              </a:p>
              <a:p>
                <a:r>
                  <a:rPr lang="zh-CN" altLang="en-US" dirty="0" smtClean="0"/>
                  <a:t>完全</a:t>
                </a:r>
                <a:r>
                  <a:rPr lang="zh-CN" altLang="en-US" dirty="0"/>
                  <a:t>可观测的概率状态模型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zh-CN" altLang="en-US" dirty="0"/>
                  <a:t>状态空间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 smtClean="0"/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目标状态</a:t>
                </a:r>
                <a:r>
                  <a:rPr lang="en-US" altLang="zh-CN" dirty="0"/>
                  <a:t>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dirty="0"/>
                  <a:t>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 </a:t>
                </a:r>
                <a:r>
                  <a:rPr lang="zh-CN" altLang="en-US" dirty="0" smtClean="0"/>
                  <a:t>每个</a:t>
                </a:r>
                <a:r>
                  <a:rPr lang="zh-CN" altLang="en-US" dirty="0"/>
                  <a:t>状态中可以使用的动作</a:t>
                </a:r>
                <a:endParaRPr lang="en-US" altLang="zh-CN" dirty="0"/>
              </a:p>
              <a:p>
                <a:pPr lvl="2"/>
                <a:r>
                  <a:rPr lang="en-US" altLang="zh-CN" b="0" dirty="0"/>
                  <a:t>actions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b="0" dirty="0"/>
                  <a:t> applicable in each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 smtClean="0"/>
                  <a:t>转移概率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dirty="0" smtClean="0"/>
                  <a:t> </a:t>
                </a:r>
                <a:r>
                  <a:rPr lang="zh-CN" altLang="en-US" dirty="0"/>
                  <a:t>动作</a:t>
                </a:r>
                <a:r>
                  <a:rPr lang="zh-CN" altLang="en-US" dirty="0" smtClean="0"/>
                  <a:t>成本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规划解是策略</a:t>
                </a:r>
                <a:r>
                  <a:rPr lang="en-US" altLang="zh-CN" dirty="0"/>
                  <a:t>(policies)</a:t>
                </a:r>
                <a:r>
                  <a:rPr lang="zh-CN" altLang="en-US" dirty="0"/>
                  <a:t>即由状态映射到动作的函数</a:t>
                </a:r>
                <a:endParaRPr lang="en-US" altLang="zh-CN" dirty="0"/>
              </a:p>
              <a:p>
                <a:r>
                  <a:rPr lang="zh-CN" altLang="en-US" dirty="0"/>
                  <a:t>最优解是到达目标成本最低的策略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10" y="1337515"/>
                <a:ext cx="8420897" cy="4975780"/>
              </a:xfrm>
              <a:prstGeom prst="rect">
                <a:avLst/>
              </a:prstGeom>
              <a:blipFill rotWithShape="0">
                <a:blip r:embed="rId3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396000" y="28543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Probabilistic planning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40000" y="1197000"/>
            <a:ext cx="7844897" cy="5239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0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400" b="0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lvl="3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342900"/>
            <a:r>
              <a:rPr lang="en-US" altLang="zh-CN" dirty="0"/>
              <a:t>Basic </a:t>
            </a:r>
            <a:r>
              <a:rPr lang="en-US" altLang="zh-CN" dirty="0" smtClean="0"/>
              <a:t>Algorithms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+mn-lt"/>
              </a:rPr>
              <a:t>Value </a:t>
            </a:r>
            <a:r>
              <a:rPr lang="en-US" altLang="zh-CN" dirty="0">
                <a:latin typeface="+mn-lt"/>
              </a:rPr>
              <a:t>Iteration and Asynchronous Value </a:t>
            </a:r>
            <a:r>
              <a:rPr lang="en-US" altLang="zh-CN" dirty="0" smtClean="0">
                <a:latin typeface="+mn-lt"/>
              </a:rPr>
              <a:t>Iteration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+mn-lt"/>
              </a:rPr>
              <a:t>Policy Iteration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+mn-lt"/>
              </a:rPr>
              <a:t>Linear Programming</a:t>
            </a:r>
            <a:endParaRPr lang="en-US" altLang="zh-CN" dirty="0">
              <a:latin typeface="+mn-lt"/>
            </a:endParaRPr>
          </a:p>
          <a:p>
            <a:pPr marL="342900"/>
            <a:r>
              <a:rPr lang="en-US" altLang="zh-CN" dirty="0" smtClean="0"/>
              <a:t>Heuristic </a:t>
            </a:r>
            <a:r>
              <a:rPr lang="en-US" altLang="zh-CN" dirty="0"/>
              <a:t>Search </a:t>
            </a:r>
            <a:r>
              <a:rPr lang="en-US" altLang="zh-CN" dirty="0" smtClean="0"/>
              <a:t>Algorithms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lt"/>
              </a:rPr>
              <a:t>Real-Time Dynamic Programming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lt"/>
              </a:rPr>
              <a:t>LAO*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lt"/>
              </a:rPr>
              <a:t>Labeled Real-Time Dynamic Programming</a:t>
            </a:r>
          </a:p>
          <a:p>
            <a:pPr marL="342900"/>
            <a:r>
              <a:rPr lang="en-US" altLang="zh-CN" dirty="0">
                <a:solidFill>
                  <a:srgbClr val="C00000"/>
                </a:solidFill>
              </a:rPr>
              <a:t>Monte-Carlo </a:t>
            </a:r>
            <a:r>
              <a:rPr lang="en-US" altLang="zh-CN" dirty="0" smtClean="0">
                <a:solidFill>
                  <a:srgbClr val="C00000"/>
                </a:solidFill>
              </a:rPr>
              <a:t>Planning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lt"/>
              </a:rPr>
              <a:t>Sparse Sampling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lt"/>
              </a:rPr>
              <a:t>UCT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7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6000" y="1125000"/>
            <a:ext cx="8208000" cy="7996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50000"/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Statistical model of sequential experiments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Name comes from a traditional slot </a:t>
            </a:r>
            <a:b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machine </a:t>
            </a: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(one-armed bandit)</a:t>
            </a:r>
            <a:endParaRPr lang="en-US" altLang="zh-CN" sz="20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50000"/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Multiple actions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Each action provides a reward from a</a:t>
            </a:r>
            <a:b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probability distribution associated with</a:t>
            </a:r>
            <a:b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that specific action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Objective: maximize the expected utility </a:t>
            </a:r>
            <a:b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</a:b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of a sequence of actions</a:t>
            </a:r>
          </a:p>
          <a:p>
            <a:pPr marL="342900" indent="-342900">
              <a:spcBef>
                <a:spcPct val="20000"/>
              </a:spcBef>
              <a:buSzPct val="50000"/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Exploitation vs exploration dilemma: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rgbClr val="C00000"/>
                </a:solidFill>
                <a:ea typeface="黑体" panose="02010609060101010101" pitchFamily="49" charset="-122"/>
              </a:rPr>
              <a:t>Exploitation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: choosing an action that you already know about, because you think it’s likely to give you a high reward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rgbClr val="C00000"/>
                </a:solidFill>
                <a:ea typeface="黑体" panose="02010609060101010101" pitchFamily="49" charset="-122"/>
              </a:rPr>
              <a:t>Exploration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: choosing an action that you don’t know much about, in hopes that maybe it will produce a better reward than the actions you already know about</a:t>
            </a:r>
          </a:p>
        </p:txBody>
      </p:sp>
      <p:pic>
        <p:nvPicPr>
          <p:cNvPr id="4" name="Picture 5" descr="5084062718_5a26697ae7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3" y="1240867"/>
            <a:ext cx="3159125" cy="210048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396000" y="33300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Multi-Arm </a:t>
            </a:r>
            <a:r>
              <a:rPr lang="en-US" altLang="zh-CN" b="0" dirty="0">
                <a:latin typeface="+mn-lt"/>
                <a:sym typeface="+mn-ea"/>
              </a:rPr>
              <a:t>Bandit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8800" y="2205000"/>
            <a:ext cx="8568000" cy="230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indent="0" algn="r">
              <a:buNone/>
            </a:pPr>
            <a:r>
              <a:rPr lang="en-US" altLang="zh-CN" sz="4400" b="0" i="1" dirty="0" smtClean="0"/>
              <a:t>He </a:t>
            </a:r>
            <a:r>
              <a:rPr lang="en-US" altLang="zh-CN" sz="4400" b="0" i="1" dirty="0"/>
              <a:t>who fails to plan, plans to fail. </a:t>
            </a:r>
            <a:r>
              <a:rPr lang="en-US" altLang="zh-CN" sz="4400" b="0" dirty="0" smtClean="0"/>
              <a:t>	</a:t>
            </a:r>
            <a:r>
              <a:rPr lang="en-US" altLang="zh-CN" sz="3600" dirty="0" smtClean="0"/>
              <a:t>—</a:t>
            </a:r>
            <a:r>
              <a:rPr lang="en-US" altLang="zh-CN" sz="3600" b="0" i="1" dirty="0" smtClean="0"/>
              <a:t>Winston </a:t>
            </a:r>
            <a:r>
              <a:rPr lang="en-US" altLang="zh-CN" sz="3600" b="0" i="1" dirty="0"/>
              <a:t>Churchill</a:t>
            </a:r>
            <a:endParaRPr lang="en-GB" altLang="zh-CN" sz="4400" b="0" i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1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 txBox="1">
            <a:spLocks/>
          </p:cNvSpPr>
          <p:nvPr/>
        </p:nvSpPr>
        <p:spPr>
          <a:xfrm>
            <a:off x="7596336" y="6381328"/>
            <a:ext cx="1090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91887B-03DB-4A21-B86B-7E501188934B}" type="slidenum">
              <a:rPr lang="zh-CN" altLang="en-US" smtClean="0"/>
              <a:pPr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15616" y="2369947"/>
                <a:ext cx="6696744" cy="2283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3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3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3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3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6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  <m:func>
                            <m:funcPr>
                              <m:ctrlPr>
                                <a:rPr lang="zh-CN" altLang="zh-CN" sz="3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3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600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36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  <m:r>
                                <a:rPr lang="en-US" altLang="zh-CN" sz="3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zh-CN" sz="3600" i="1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3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3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zh-CN" altLang="zh-CN" sz="3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6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3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3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zh-CN" sz="3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3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zh-CN" altLang="zh-CN" sz="3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3600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sz="3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zh-CN" sz="3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36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3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36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func>
                        </m:fName>
                        <m:e>
                          <m:r>
                            <a:rPr lang="en-US" altLang="zh-CN" sz="3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360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3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zh-CN" sz="3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3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3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369947"/>
                <a:ext cx="6696744" cy="22831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635896" y="4043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Value Term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8818" y="404391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Exploration Term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1424566"/>
            <a:ext cx="640871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</a:rPr>
              <a:t>Balance Exploitation and Exploration 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4713846"/>
            <a:ext cx="80889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Value </a:t>
            </a:r>
            <a:r>
              <a:rPr lang="en-US" altLang="zh-CN" dirty="0" smtClean="0">
                <a:solidFill>
                  <a:srgbClr val="FF0000"/>
                </a:solidFill>
              </a:rPr>
              <a:t>Term: </a:t>
            </a:r>
            <a:r>
              <a:rPr lang="en-US" altLang="zh-CN" dirty="0" smtClean="0"/>
              <a:t>favors </a:t>
            </a:r>
            <a:r>
              <a:rPr lang="en-US" altLang="zh-CN" dirty="0"/>
              <a:t>actions that </a:t>
            </a:r>
            <a:r>
              <a:rPr lang="en-US" altLang="zh-CN" dirty="0" smtClean="0"/>
              <a:t>looked good historically</a:t>
            </a:r>
          </a:p>
          <a:p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Exploration </a:t>
            </a:r>
            <a:r>
              <a:rPr lang="en-US" altLang="zh-CN" dirty="0" smtClean="0">
                <a:solidFill>
                  <a:srgbClr val="FF0000"/>
                </a:solidFill>
              </a:rPr>
              <a:t>Term: </a:t>
            </a:r>
            <a:r>
              <a:rPr lang="en-US" altLang="zh-CN" dirty="0" smtClean="0"/>
              <a:t>actions </a:t>
            </a:r>
            <a:r>
              <a:rPr lang="en-US" altLang="zh-CN" dirty="0"/>
              <a:t>get an </a:t>
            </a:r>
            <a:r>
              <a:rPr lang="en-US" altLang="zh-CN" dirty="0" smtClean="0"/>
              <a:t>exploration bonus </a:t>
            </a:r>
            <a:r>
              <a:rPr lang="en-US" altLang="zh-CN" dirty="0"/>
              <a:t>that grows with </a:t>
            </a:r>
            <a:r>
              <a:rPr lang="en-US" altLang="zh-CN" dirty="0" err="1" smtClean="0"/>
              <a:t>ln</a:t>
            </a:r>
            <a:r>
              <a:rPr lang="en-US" altLang="zh-CN" dirty="0" smtClean="0"/>
              <a:t>(n)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24000" y="271291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UCB (Upper </a:t>
            </a:r>
            <a:r>
              <a:rPr lang="en-US" altLang="zh-CN" b="0" dirty="0">
                <a:latin typeface="+mn-lt"/>
                <a:sym typeface="+mn-ea"/>
              </a:rPr>
              <a:t>Confidence </a:t>
            </a:r>
            <a:r>
              <a:rPr lang="en-US" altLang="zh-CN" b="0" dirty="0" smtClean="0">
                <a:latin typeface="+mn-lt"/>
                <a:sym typeface="+mn-ea"/>
              </a:rPr>
              <a:t>Bound) </a:t>
            </a:r>
            <a:r>
              <a:rPr lang="en-US" altLang="zh-CN" b="0" dirty="0">
                <a:latin typeface="+mn-lt"/>
                <a:sym typeface="+mn-ea"/>
              </a:rPr>
              <a:t>Algorithm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288000" y="326080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UCT: </a:t>
            </a:r>
            <a:r>
              <a:rPr lang="en-US" altLang="zh-CN" b="0" dirty="0">
                <a:latin typeface="+mn-lt"/>
                <a:sym typeface="+mn-ea"/>
              </a:rPr>
              <a:t>An MCTS Algorithm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4000" y="1413000"/>
            <a:ext cx="7704000" cy="4062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SzPct val="50000"/>
              <a:buFont typeface="Wingdings" panose="05000000000000000000" charset="0"/>
              <a:buChar char=""/>
            </a:pP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UCT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Plans online finds best action for the current state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Similar 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to learning a policy for a </a:t>
            </a: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multi-armed bandit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50000"/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Success stories: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rgbClr val="002060"/>
                </a:solidFill>
                <a:ea typeface="黑体" panose="02010609060101010101" pitchFamily="49" charset="-122"/>
              </a:rPr>
              <a:t>AlphaGo</a:t>
            </a: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 </a:t>
            </a:r>
            <a:endParaRPr lang="en-US" altLang="zh-CN" sz="2000" dirty="0">
              <a:solidFill>
                <a:srgbClr val="002060"/>
              </a:solidFill>
              <a:ea typeface="黑体" panose="02010609060101010101" pitchFamily="49" charset="-122"/>
            </a:endParaRP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General 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Game Playing Competition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Real-Time Strategy Games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Probabilistic Planning Competition </a:t>
            </a: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(2011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, </a:t>
            </a:r>
            <a:r>
              <a:rPr lang="en-US" altLang="zh-CN" sz="2000" dirty="0" smtClean="0">
                <a:solidFill>
                  <a:srgbClr val="002060"/>
                </a:solidFill>
                <a:ea typeface="黑体" panose="02010609060101010101" pitchFamily="49" charset="-122"/>
              </a:rPr>
              <a:t>2014)PROST </a:t>
            </a: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planner</a:t>
            </a:r>
          </a:p>
          <a:p>
            <a:pPr marL="11430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  <a:t>The list is growing… </a:t>
            </a:r>
            <a:br>
              <a:rPr lang="en-US" altLang="zh-CN" sz="2000" dirty="0">
                <a:solidFill>
                  <a:srgbClr val="002060"/>
                </a:solidFill>
                <a:ea typeface="黑体" panose="02010609060101010101" pitchFamily="49" charset="-122"/>
              </a:rPr>
            </a:br>
            <a:endParaRPr lang="zh-CN" altLang="en-US" sz="2000" dirty="0">
              <a:solidFill>
                <a:srgbClr val="002060"/>
              </a:solidFill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396000" y="300259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 b="0" dirty="0" smtClean="0">
                <a:latin typeface="+mn-lt"/>
                <a:sym typeface="+mn-ea"/>
              </a:rPr>
              <a:t>Example</a:t>
            </a:r>
            <a:r>
              <a:rPr lang="en-US" altLang="zh-CN" b="0" dirty="0">
                <a:latin typeface="+mn-lt"/>
                <a:sym typeface="+mn-ea"/>
              </a:rPr>
              <a:t>: </a:t>
            </a:r>
            <a:r>
              <a:rPr lang="en-US" altLang="zh-CN" b="0" dirty="0" err="1">
                <a:latin typeface="+mn-lt"/>
                <a:sym typeface="+mn-ea"/>
              </a:rPr>
              <a:t>AlphaGo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0000" y="1274266"/>
            <a:ext cx="7499176" cy="413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b="1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b="1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b="1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50000"/>
              <a:buFont typeface="Wingdings" panose="05000000000000000000" charset="0"/>
              <a:buChar char=""/>
            </a:pPr>
            <a:r>
              <a:rPr lang="en-US" sz="2000" b="0" dirty="0" smtClean="0">
                <a:latin typeface="+mn-lt"/>
              </a:rPr>
              <a:t>Program to play go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 smtClean="0">
                <a:latin typeface="+mn-lt"/>
              </a:rPr>
              <a:t>2015: first go program to beat a professional go player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 smtClean="0">
                <a:latin typeface="+mn-lt"/>
              </a:rPr>
              <a:t>2016: first program to beat one of the world’s top go players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2017</a:t>
            </a:r>
            <a:r>
              <a:rPr lang="en-US" sz="2000" b="0" dirty="0" smtClean="0">
                <a:latin typeface="+mn-lt"/>
              </a:rPr>
              <a:t>: </a:t>
            </a:r>
            <a:r>
              <a:rPr lang="en-US" sz="2000" b="0" dirty="0" err="1" smtClean="0">
                <a:latin typeface="+mn-lt"/>
              </a:rPr>
              <a:t>AlphaGo</a:t>
            </a:r>
            <a:r>
              <a:rPr lang="en-US" sz="2000" b="0" dirty="0" smtClean="0">
                <a:latin typeface="+mn-lt"/>
              </a:rPr>
              <a:t> Zero beats all previous versions</a:t>
            </a:r>
          </a:p>
          <a:p>
            <a:pPr>
              <a:buSzPct val="50000"/>
              <a:buFont typeface="Wingdings" panose="05000000000000000000" charset="0"/>
              <a:buChar char=""/>
            </a:pPr>
            <a:r>
              <a:rPr lang="en-US" sz="2000" b="0" dirty="0" smtClean="0">
                <a:latin typeface="+mn-lt"/>
              </a:rPr>
              <a:t>Uses a UCT-like learning algorithm to train some artificial neural networks</a:t>
            </a:r>
          </a:p>
          <a:p>
            <a:pPr>
              <a:buSzPct val="50000"/>
              <a:buFont typeface="Wingdings" panose="05000000000000000000" charset="0"/>
              <a:buChar char=""/>
            </a:pPr>
            <a:endParaRPr lang="en-US" sz="2000" dirty="0" smtClean="0">
              <a:latin typeface="+mn-lt"/>
            </a:endParaRPr>
          </a:p>
          <a:p>
            <a:pPr>
              <a:buSzPct val="50000"/>
              <a:buFont typeface="Wingdings" panose="05000000000000000000" charset="0"/>
              <a:buChar char=""/>
            </a:pPr>
            <a:endParaRPr lang="en-US" sz="2000" dirty="0" smtClean="0">
              <a:latin typeface="+mn-lt"/>
            </a:endParaRPr>
          </a:p>
          <a:p>
            <a:pPr>
              <a:buSzPct val="50000"/>
              <a:buFont typeface="Wingdings" panose="05000000000000000000" charset="0"/>
              <a:buChar char=""/>
            </a:pPr>
            <a:endParaRPr lang="en-US" sz="2000" dirty="0">
              <a:latin typeface="+mn-lt"/>
            </a:endParaRPr>
          </a:p>
        </p:txBody>
      </p:sp>
      <p:pic>
        <p:nvPicPr>
          <p:cNvPr id="7" name="Picture 3" descr="foo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3501000"/>
            <a:ext cx="4315383" cy="324545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6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05000"/>
            <a:ext cx="5770984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0" dirty="0" err="1">
                <a:latin typeface="+mn-lt"/>
              </a:rPr>
              <a:t>AlphaGo</a:t>
            </a:r>
            <a:r>
              <a:rPr lang="en-US" b="0" dirty="0">
                <a:latin typeface="+mn-lt"/>
              </a:rPr>
              <a:t>: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52525"/>
            <a:ext cx="8385763" cy="52832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SzPct val="50000"/>
              <a:buFont typeface="Wingdings" panose="05000000000000000000" charset="0"/>
              <a:buChar char=""/>
            </a:pPr>
            <a:r>
              <a:rPr lang="en-US" sz="2000" b="0" dirty="0">
                <a:solidFill>
                  <a:srgbClr val="C00000"/>
                </a:solidFill>
                <a:latin typeface="+mn-lt"/>
              </a:rPr>
              <a:t>Policy network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Give it examples of moves experts would make in various situations</a:t>
            </a:r>
          </a:p>
          <a:p>
            <a:pPr marL="1543050" lvl="2" indent="-342900">
              <a:buSzPct val="50000"/>
            </a:pPr>
            <a:r>
              <a:rPr lang="en-US" sz="1800" b="0" dirty="0" smtClean="0">
                <a:latin typeface="+mn-lt"/>
              </a:rPr>
              <a:t>(</a:t>
            </a:r>
            <a:r>
              <a:rPr lang="en-US" sz="1800" b="0" i="1" dirty="0" smtClean="0">
                <a:latin typeface="+mn-lt"/>
              </a:rPr>
              <a:t>input</a:t>
            </a:r>
            <a:r>
              <a:rPr lang="en-US" sz="1800" b="0" i="1" dirty="0">
                <a:latin typeface="+mn-lt"/>
              </a:rPr>
              <a:t>, </a:t>
            </a:r>
            <a:r>
              <a:rPr lang="en-US" sz="1800" b="0" i="1" dirty="0" smtClean="0">
                <a:latin typeface="+mn-lt"/>
              </a:rPr>
              <a:t>output</a:t>
            </a:r>
            <a:r>
              <a:rPr lang="en-US" sz="1800" b="0" dirty="0" smtClean="0">
                <a:latin typeface="+mn-lt"/>
              </a:rPr>
              <a:t>) </a:t>
            </a:r>
            <a:r>
              <a:rPr lang="en-US" sz="1800" b="0" dirty="0">
                <a:latin typeface="+mn-lt"/>
              </a:rPr>
              <a:t>pair: </a:t>
            </a:r>
            <a:r>
              <a:rPr lang="en-US" sz="1800" b="0" dirty="0" smtClean="0">
                <a:latin typeface="+mn-lt"/>
              </a:rPr>
              <a:t>(position</a:t>
            </a:r>
            <a:r>
              <a:rPr lang="en-US" sz="1800" b="0" dirty="0">
                <a:latin typeface="+mn-lt"/>
              </a:rPr>
              <a:t>, expert </a:t>
            </a:r>
            <a:r>
              <a:rPr lang="en-US" sz="1800" b="0" dirty="0" smtClean="0">
                <a:latin typeface="+mn-lt"/>
              </a:rPr>
              <a:t>move)</a:t>
            </a:r>
            <a:endParaRPr lang="en-US" sz="1800" b="0" dirty="0">
              <a:latin typeface="+mn-lt"/>
            </a:endParaRP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Resulting neural network: </a:t>
            </a:r>
          </a:p>
          <a:p>
            <a:pPr marL="1485900" lvl="2" indent="-285750"/>
            <a:r>
              <a:rPr lang="en-US" sz="1800" b="0" dirty="0">
                <a:latin typeface="+mn-lt"/>
              </a:rPr>
              <a:t>input: position → output: probability distribution over moves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Do some optimization to make it work </a:t>
            </a:r>
            <a:r>
              <a:rPr lang="en-US" sz="2000" b="0" dirty="0" smtClean="0">
                <a:latin typeface="+mn-lt"/>
              </a:rPr>
              <a:t>better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endParaRPr lang="en-US" sz="2000" b="0" dirty="0">
              <a:latin typeface="+mn-lt"/>
            </a:endParaRPr>
          </a:p>
          <a:p>
            <a:pPr>
              <a:buSzPct val="50000"/>
              <a:buFont typeface="Wingdings" panose="05000000000000000000" charset="0"/>
              <a:buChar char=""/>
            </a:pPr>
            <a:r>
              <a:rPr lang="en-US" sz="2000" b="0" dirty="0">
                <a:solidFill>
                  <a:srgbClr val="C00000"/>
                </a:solidFill>
                <a:latin typeface="+mn-lt"/>
              </a:rPr>
              <a:t>Value network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Use the policy network to play games against itself</a:t>
            </a: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Use the results to train another deep neural network</a:t>
            </a:r>
          </a:p>
          <a:p>
            <a:pPr marL="1485900" lvl="2" indent="-285750"/>
            <a:r>
              <a:rPr lang="en-US" sz="1800" b="0" dirty="0" smtClean="0">
                <a:latin typeface="+mn-lt"/>
              </a:rPr>
              <a:t>(</a:t>
            </a:r>
            <a:r>
              <a:rPr lang="en-US" sz="1800" b="0" i="1" dirty="0" smtClean="0">
                <a:latin typeface="+mn-lt"/>
              </a:rPr>
              <a:t>input</a:t>
            </a:r>
            <a:r>
              <a:rPr lang="en-US" sz="1800" b="0" i="1" dirty="0">
                <a:latin typeface="+mn-lt"/>
              </a:rPr>
              <a:t>, </a:t>
            </a:r>
            <a:r>
              <a:rPr lang="en-US" sz="1800" b="0" i="1" dirty="0" smtClean="0">
                <a:latin typeface="+mn-lt"/>
              </a:rPr>
              <a:t>output</a:t>
            </a:r>
            <a:r>
              <a:rPr lang="en-US" sz="1800" b="0" dirty="0" smtClean="0">
                <a:latin typeface="+mn-lt"/>
              </a:rPr>
              <a:t>) </a:t>
            </a:r>
            <a:r>
              <a:rPr lang="en-US" sz="1800" b="0" dirty="0">
                <a:latin typeface="+mn-lt"/>
              </a:rPr>
              <a:t>pair: </a:t>
            </a:r>
            <a:r>
              <a:rPr lang="en-US" sz="1800" b="0" dirty="0" smtClean="0">
                <a:latin typeface="+mn-lt"/>
              </a:rPr>
              <a:t>(position</a:t>
            </a:r>
            <a:r>
              <a:rPr lang="en-US" sz="1800" b="0" dirty="0">
                <a:latin typeface="+mn-lt"/>
              </a:rPr>
              <a:t>, who </a:t>
            </a:r>
            <a:r>
              <a:rPr lang="en-US" sz="1800" b="0" dirty="0" smtClean="0">
                <a:latin typeface="+mn-lt"/>
              </a:rPr>
              <a:t>won)</a:t>
            </a:r>
            <a:endParaRPr lang="en-US" sz="1800" b="0" dirty="0">
              <a:latin typeface="+mn-lt"/>
            </a:endParaRPr>
          </a:p>
          <a:p>
            <a:pPr marL="1143000" lvl="1" indent="-342900"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2000" b="0" dirty="0">
                <a:latin typeface="+mn-lt"/>
              </a:rPr>
              <a:t>Resulting neural network:</a:t>
            </a:r>
          </a:p>
          <a:p>
            <a:pPr marL="1543050" lvl="2" indent="-342900">
              <a:buSzPct val="50000"/>
              <a:buFont typeface="Wingdings" panose="05000000000000000000" pitchFamily="2" charset="2"/>
              <a:buChar char="l"/>
            </a:pPr>
            <a:r>
              <a:rPr lang="en-US" sz="1800" b="0" dirty="0">
                <a:latin typeface="+mn-lt"/>
              </a:rPr>
              <a:t>input: position → output: expected utility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05000"/>
            <a:ext cx="5770984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/>
              <a:t>小结：经典规划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52525"/>
            <a:ext cx="8385763" cy="52832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zh-CN" altLang="en-US" sz="3200" b="0" dirty="0">
                <a:latin typeface="+mn-lt"/>
              </a:rPr>
              <a:t>经典规划有如下三个限制：</a:t>
            </a:r>
          </a:p>
          <a:p>
            <a:pPr lvl="1"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确定性 </a:t>
            </a:r>
            <a:r>
              <a:rPr lang="en-US" altLang="zh-CN" b="0" dirty="0">
                <a:latin typeface="+mn-lt"/>
              </a:rPr>
              <a:t>(</a:t>
            </a:r>
            <a:r>
              <a:rPr lang="en-US" b="0" dirty="0">
                <a:latin typeface="+mn-lt"/>
              </a:rPr>
              <a:t>determinism)，</a:t>
            </a:r>
            <a:r>
              <a:rPr lang="zh-CN" altLang="en-US" b="0" dirty="0">
                <a:latin typeface="+mn-lt"/>
              </a:rPr>
              <a:t>但现实情况更多是不确定的：</a:t>
            </a:r>
          </a:p>
          <a:p>
            <a:pPr lvl="2">
              <a:buFont typeface="Wingdings" panose="05000000000000000000" charset="0"/>
              <a:buChar char=""/>
            </a:pPr>
            <a:r>
              <a:rPr lang="zh-CN" altLang="en-US" sz="2000" b="0" dirty="0">
                <a:latin typeface="+mn-lt"/>
              </a:rPr>
              <a:t>由于信息的不完全，我们不能确定具体在哪个状态。</a:t>
            </a:r>
            <a:r>
              <a:rPr lang="en-US" sz="2000" b="0" dirty="0">
                <a:latin typeface="+mn-lt"/>
              </a:rPr>
              <a:t>Uncertainty about  the state of the world.</a:t>
            </a:r>
          </a:p>
          <a:p>
            <a:pPr lvl="2">
              <a:buFont typeface="Wingdings" panose="05000000000000000000" charset="0"/>
              <a:buChar char=""/>
            </a:pPr>
            <a:r>
              <a:rPr lang="zh-CN" altLang="en-US" sz="2000" b="0" dirty="0">
                <a:latin typeface="+mn-lt"/>
              </a:rPr>
              <a:t>行动的结果可能是不确定的。</a:t>
            </a:r>
            <a:r>
              <a:rPr lang="en-US" sz="2000" b="0" dirty="0">
                <a:latin typeface="+mn-lt"/>
              </a:rPr>
              <a:t>Uncertain effects for actions.</a:t>
            </a:r>
          </a:p>
          <a:p>
            <a:pPr lvl="2">
              <a:buFont typeface="Wingdings" panose="05000000000000000000" charset="0"/>
              <a:buChar char=""/>
            </a:pPr>
            <a:r>
              <a:rPr lang="zh-CN" altLang="en-US" sz="2000" b="0" dirty="0">
                <a:latin typeface="+mn-lt"/>
              </a:rPr>
              <a:t>在执行决策的过程中，外部事件可能改换世界。</a:t>
            </a:r>
            <a:r>
              <a:rPr lang="en-US" sz="2000" b="0" dirty="0">
                <a:latin typeface="+mn-lt"/>
              </a:rPr>
              <a:t>External events.</a:t>
            </a:r>
          </a:p>
          <a:p>
            <a:pPr lvl="1"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完全可观察性 </a:t>
            </a:r>
            <a:r>
              <a:rPr lang="en-US" altLang="zh-CN" b="0" dirty="0">
                <a:latin typeface="+mn-lt"/>
              </a:rPr>
              <a:t>(</a:t>
            </a:r>
            <a:r>
              <a:rPr lang="en-US" b="0" dirty="0">
                <a:latin typeface="+mn-lt"/>
              </a:rPr>
              <a:t>full observability)，</a:t>
            </a:r>
            <a:r>
              <a:rPr lang="zh-CN" altLang="en-US" b="0" dirty="0">
                <a:latin typeface="+mn-lt"/>
              </a:rPr>
              <a:t>但实际情况更多的是部分可见 可达性目标 </a:t>
            </a:r>
            <a:r>
              <a:rPr lang="en-US" altLang="zh-CN" b="0" dirty="0">
                <a:latin typeface="+mn-lt"/>
              </a:rPr>
              <a:t>(</a:t>
            </a:r>
            <a:r>
              <a:rPr lang="en-US" b="0" dirty="0">
                <a:latin typeface="+mn-lt"/>
              </a:rPr>
              <a:t>reachability goals)，</a:t>
            </a:r>
            <a:r>
              <a:rPr lang="zh-CN" altLang="en-US" b="0" dirty="0">
                <a:latin typeface="+mn-lt"/>
              </a:rPr>
              <a:t>由于动作结果的不确定和可能的执 行失败，目标也相应扩展的更灵活，主要有两种：</a:t>
            </a:r>
          </a:p>
          <a:p>
            <a:pPr lvl="1"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效用函数，规划求解的任务是使得效用函数的值最大化</a:t>
            </a:r>
          </a:p>
          <a:p>
            <a:pPr lvl="1"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用时态逻辑公式表达目标，规划求解的任务是使得，规划中行动令</a:t>
            </a:r>
            <a:r>
              <a:rPr lang="zh-CN" altLang="en-US" b="0" dirty="0" smtClean="0">
                <a:latin typeface="+mn-lt"/>
              </a:rPr>
              <a:t>此时态</a:t>
            </a:r>
            <a:r>
              <a:rPr lang="zh-CN" altLang="en-US" b="0" dirty="0">
                <a:latin typeface="+mn-lt"/>
              </a:rPr>
              <a:t>公式为真</a:t>
            </a:r>
            <a:endParaRPr lang="en-US" b="0" dirty="0">
              <a:latin typeface="+mn-lt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05000"/>
            <a:ext cx="5770984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小结：</a:t>
            </a:r>
            <a:r>
              <a:rPr lang="zh-CN" altLang="en-US" dirty="0" smtClean="0"/>
              <a:t>概率规划</a:t>
            </a:r>
            <a:endParaRPr lang="en-US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52525"/>
            <a:ext cx="8385763" cy="52832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使用</a:t>
            </a:r>
            <a:r>
              <a:rPr lang="en-US" altLang="zh-CN" b="0" dirty="0">
                <a:latin typeface="+mn-lt"/>
              </a:rPr>
              <a:t>MDP/POMDP </a:t>
            </a:r>
            <a:r>
              <a:rPr lang="zh-CN" altLang="en-US" b="0" dirty="0">
                <a:latin typeface="+mn-lt"/>
              </a:rPr>
              <a:t>可以数学的刻画不确定性条件下的规划规划，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相关研究是持续多年的热点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b="0" dirty="0">
                <a:latin typeface="+mn-lt"/>
              </a:rPr>
              <a:t>对于使用</a:t>
            </a:r>
            <a:r>
              <a:rPr lang="en-US" altLang="zh-CN" b="0" dirty="0">
                <a:latin typeface="+mn-lt"/>
              </a:rPr>
              <a:t>MDP/POMDP </a:t>
            </a:r>
            <a:r>
              <a:rPr lang="zh-CN" altLang="en-US" b="0" dirty="0">
                <a:latin typeface="+mn-lt"/>
              </a:rPr>
              <a:t>也有不同声音：</a:t>
            </a:r>
          </a:p>
          <a:p>
            <a:pPr lvl="1">
              <a:buFont typeface="Wingdings" panose="05000000000000000000" charset="0"/>
              <a:buChar char=""/>
            </a:pPr>
            <a:r>
              <a:rPr lang="en-US" altLang="zh-CN" b="0" dirty="0">
                <a:latin typeface="+mn-lt"/>
              </a:rPr>
              <a:t>MDP </a:t>
            </a:r>
            <a:r>
              <a:rPr lang="zh-CN" altLang="en-US" b="0" dirty="0">
                <a:latin typeface="+mn-lt"/>
              </a:rPr>
              <a:t>需要考虑</a:t>
            </a:r>
            <a:r>
              <a:rPr lang="en-US" altLang="zh-CN" b="0" dirty="0">
                <a:latin typeface="+mn-lt"/>
              </a:rPr>
              <a:t>state space explosion </a:t>
            </a:r>
            <a:r>
              <a:rPr lang="zh-CN" altLang="en-US" b="0" dirty="0">
                <a:latin typeface="+mn-lt"/>
              </a:rPr>
              <a:t>问题</a:t>
            </a:r>
          </a:p>
          <a:p>
            <a:pPr lvl="1">
              <a:buFont typeface="Wingdings" panose="05000000000000000000" charset="0"/>
              <a:buChar char=""/>
            </a:pPr>
            <a:r>
              <a:rPr lang="en-US" altLang="zh-CN" b="0" dirty="0">
                <a:latin typeface="+mn-lt"/>
              </a:rPr>
              <a:t>require structured representations, exploit regularities in probabilities,  rewards. </a:t>
            </a:r>
            <a:r>
              <a:rPr lang="zh-CN" altLang="en-US" b="0" dirty="0">
                <a:latin typeface="+mn-lt"/>
              </a:rPr>
              <a:t>而 </a:t>
            </a:r>
            <a:r>
              <a:rPr lang="en-US" altLang="zh-CN" b="0" dirty="0">
                <a:latin typeface="+mn-lt"/>
              </a:rPr>
              <a:t>AI </a:t>
            </a:r>
            <a:r>
              <a:rPr lang="zh-CN" altLang="en-US" b="0" dirty="0">
                <a:latin typeface="+mn-lt"/>
              </a:rPr>
              <a:t>的技术一般更</a:t>
            </a:r>
            <a:r>
              <a:rPr lang="en-US" altLang="zh-CN" b="0" dirty="0">
                <a:latin typeface="+mn-lt"/>
              </a:rPr>
              <a:t>natural, concise (STRIPS, Bayesian  networks)</a:t>
            </a:r>
          </a:p>
          <a:p>
            <a:pPr lvl="1">
              <a:buFont typeface="Wingdings" panose="05000000000000000000" charset="0"/>
              <a:buChar char=""/>
            </a:pPr>
            <a:r>
              <a:rPr lang="en-US" altLang="zh-CN" b="0" dirty="0">
                <a:latin typeface="+mn-lt"/>
              </a:rPr>
              <a:t>require structured computation, exploit regularities in policies, </a:t>
            </a:r>
            <a:r>
              <a:rPr lang="en-US" altLang="zh-CN" b="0" dirty="0" smtClean="0">
                <a:latin typeface="+mn-lt"/>
              </a:rPr>
              <a:t>value functions</a:t>
            </a:r>
            <a:r>
              <a:rPr lang="en-US" altLang="zh-CN" b="0" dirty="0">
                <a:latin typeface="+mn-lt"/>
              </a:rPr>
              <a:t>, can aid in approximation.</a:t>
            </a:r>
            <a:endParaRPr lang="en-US" b="0" dirty="0">
              <a:latin typeface="+mn-lt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82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70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6600" dirty="0" smtClean="0"/>
              <a:t>Thanks!</a:t>
            </a:r>
            <a:endParaRPr lang="en-US" altLang="zh-CN" sz="6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7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96336" y="6381000"/>
            <a:ext cx="1090464" cy="365125"/>
          </a:xfrm>
        </p:spPr>
        <p:txBody>
          <a:bodyPr/>
          <a:lstStyle/>
          <a:p>
            <a:fld id="{9FA58561-05A4-40D3-A31C-9733A70CBBB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000" y="261000"/>
            <a:ext cx="9288000" cy="634082"/>
          </a:xfrm>
        </p:spPr>
        <p:txBody>
          <a:bodyPr/>
          <a:lstStyle/>
          <a:p>
            <a:r>
              <a:rPr lang="en-GB" altLang="zh-CN" dirty="0">
                <a:ea typeface="宋体" panose="02010600030101010101" pitchFamily="2" charset="-122"/>
              </a:rPr>
              <a:t>Human Planning and Acting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56000" y="1125000"/>
            <a:ext cx="7638923" cy="596291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800" b="0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8001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  <a:defRPr sz="2400" b="0">
                <a:solidFill>
                  <a:srgbClr val="002060"/>
                </a:solidFill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Ø"/>
              <a:defRPr sz="22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zh-CN" dirty="0"/>
              <a:t>acting without (explicit) planning:</a:t>
            </a:r>
          </a:p>
          <a:p>
            <a:pPr lvl="1"/>
            <a:r>
              <a:rPr lang="en-US" altLang="zh-CN" dirty="0"/>
              <a:t>when purpose is immediate</a:t>
            </a:r>
          </a:p>
          <a:p>
            <a:pPr lvl="1"/>
            <a:r>
              <a:rPr lang="en-US" altLang="zh-CN" dirty="0"/>
              <a:t>when performing well-trained </a:t>
            </a:r>
            <a:r>
              <a:rPr lang="en-US" altLang="zh-CN" dirty="0" err="1"/>
              <a:t>behaviours</a:t>
            </a:r>
            <a:endParaRPr lang="en-US" altLang="zh-CN" dirty="0"/>
          </a:p>
          <a:p>
            <a:pPr lvl="1"/>
            <a:r>
              <a:rPr lang="en-US" altLang="zh-CN" dirty="0"/>
              <a:t>when course of action can be freely adapted</a:t>
            </a:r>
          </a:p>
          <a:p>
            <a:r>
              <a:rPr lang="en-US" altLang="zh-CN" dirty="0"/>
              <a:t>acting after planning:</a:t>
            </a:r>
          </a:p>
          <a:p>
            <a:pPr lvl="1"/>
            <a:r>
              <a:rPr lang="en-US" altLang="zh-CN" dirty="0"/>
              <a:t>when addressing a new situation</a:t>
            </a:r>
          </a:p>
          <a:p>
            <a:pPr lvl="1"/>
            <a:r>
              <a:rPr lang="en-US" altLang="zh-CN" dirty="0"/>
              <a:t>when tasks are complex</a:t>
            </a:r>
          </a:p>
          <a:p>
            <a:pPr lvl="1"/>
            <a:r>
              <a:rPr lang="en-US" altLang="zh-CN" dirty="0"/>
              <a:t>when the environment imposes high risk/cost</a:t>
            </a:r>
          </a:p>
          <a:p>
            <a:pPr lvl="1"/>
            <a:r>
              <a:rPr lang="en-US" altLang="zh-CN" dirty="0"/>
              <a:t>when collaborating with </a:t>
            </a:r>
            <a:r>
              <a:rPr lang="en-US" altLang="zh-CN" dirty="0" smtClean="0"/>
              <a:t>others</a:t>
            </a:r>
            <a:endParaRPr lang="en-US" altLang="zh-CN" dirty="0"/>
          </a:p>
          <a:p>
            <a:r>
              <a:rPr lang="en-US" altLang="zh-CN" dirty="0"/>
              <a:t>people plan only when strictly necessary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016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596336" y="6381000"/>
            <a:ext cx="1090464" cy="365125"/>
          </a:xfrm>
        </p:spPr>
        <p:txBody>
          <a:bodyPr/>
          <a:lstStyle/>
          <a:p>
            <a:fld id="{9FA58561-05A4-40D3-A31C-9733A70CBBB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000" y="261000"/>
            <a:ext cx="8136000" cy="634082"/>
          </a:xfrm>
        </p:spPr>
        <p:txBody>
          <a:bodyPr/>
          <a:lstStyle/>
          <a:p>
            <a:r>
              <a:rPr lang="en-GB" altLang="zh-CN" dirty="0">
                <a:ea typeface="宋体" panose="02010600030101010101" pitchFamily="2" charset="-122"/>
              </a:rPr>
              <a:t>Defining AI Planning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756000" y="1629000"/>
            <a:ext cx="7638923" cy="596291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800" b="0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8001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  <a:defRPr sz="2400" b="0">
                <a:solidFill>
                  <a:srgbClr val="002060"/>
                </a:solidFill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Ø"/>
              <a:defRPr sz="22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zh-CN" u="sng" dirty="0" smtClean="0"/>
              <a:t>Planning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explicit deliberation process that chooses and organizes actions by anticipating their outcomes</a:t>
            </a:r>
          </a:p>
          <a:p>
            <a:pPr lvl="1"/>
            <a:r>
              <a:rPr lang="en-US" altLang="zh-CN" dirty="0"/>
              <a:t>aims at achieving some pre-stated objectives</a:t>
            </a:r>
          </a:p>
          <a:p>
            <a:r>
              <a:rPr lang="en-US" altLang="zh-CN" u="sng" dirty="0"/>
              <a:t>AI planning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computational</a:t>
            </a:r>
            <a:r>
              <a:rPr lang="en-US" altLang="zh-CN" dirty="0"/>
              <a:t> study of this deliberation process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813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8561-05A4-40D3-A31C-9733A70CBBB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ea typeface="宋体" panose="02010600030101010101" pitchFamily="2" charset="-122"/>
              </a:rPr>
              <a:t>Why Study Planning in AI?</a:t>
            </a:r>
            <a:endParaRPr lang="zh-CN" altLang="en-US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468000" y="1053000"/>
            <a:ext cx="6408000" cy="596291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342900" indent="-3429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800" b="0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800100" lvl="1" indent="-342900">
              <a:spcBef>
                <a:spcPct val="20000"/>
              </a:spcBef>
              <a:buClr>
                <a:srgbClr val="0000FF"/>
              </a:buClr>
              <a:buSzPct val="50000"/>
              <a:buFont typeface="Wingdings" panose="05000000000000000000" pitchFamily="2" charset="2"/>
              <a:buChar char="l"/>
              <a:defRPr sz="2400" b="0">
                <a:solidFill>
                  <a:srgbClr val="002060"/>
                </a:solidFill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Ø"/>
              <a:defRPr sz="22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Tx/>
              <a:buSzPct val="50000"/>
              <a:buFont typeface="Wingdings" panose="05000000000000000000" pitchFamily="2" charset="2"/>
              <a:buChar char="n"/>
              <a:defRPr sz="2000" b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en-US" altLang="zh-CN" dirty="0"/>
              <a:t>scientific goal of </a:t>
            </a:r>
            <a:r>
              <a:rPr lang="en-US" altLang="zh-CN" dirty="0" smtClean="0"/>
              <a:t>AI:			understand </a:t>
            </a:r>
            <a:r>
              <a:rPr lang="en-US" altLang="zh-CN" dirty="0"/>
              <a:t>intelligence</a:t>
            </a:r>
          </a:p>
          <a:p>
            <a:pPr lvl="1"/>
            <a:r>
              <a:rPr lang="en-US" altLang="zh-CN" dirty="0"/>
              <a:t>planning is an important component of rational (intelligent) </a:t>
            </a:r>
            <a:r>
              <a:rPr lang="en-US" altLang="zh-CN" dirty="0" err="1"/>
              <a:t>behaviour</a:t>
            </a:r>
            <a:endParaRPr lang="en-US" altLang="zh-CN" dirty="0"/>
          </a:p>
          <a:p>
            <a:endParaRPr lang="en-US" altLang="zh-CN" u="sng" dirty="0"/>
          </a:p>
          <a:p>
            <a:r>
              <a:rPr lang="en-US" altLang="zh-CN" dirty="0"/>
              <a:t>engineering goal of AI: </a:t>
            </a:r>
            <a:r>
              <a:rPr lang="en-US" altLang="zh-CN" dirty="0" smtClean="0"/>
              <a:t>			build </a:t>
            </a:r>
            <a:r>
              <a:rPr lang="en-US" altLang="zh-CN" dirty="0"/>
              <a:t>intelligent entities </a:t>
            </a:r>
          </a:p>
          <a:p>
            <a:pPr lvl="1"/>
            <a:r>
              <a:rPr lang="en-US" altLang="zh-CN" dirty="0"/>
              <a:t>build planning software for choosing and organizing actions for autonomous intelligent machines</a:t>
            </a:r>
            <a:endParaRPr lang="en-US" altLang="zh-CN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0" y="3357000"/>
            <a:ext cx="19764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Einstein_1921_by_F_Schmutz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0" y="1236288"/>
            <a:ext cx="1943100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7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8561-05A4-40D3-A31C-9733A70CBBB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Deliberative Acting</a:t>
            </a:r>
            <a:endParaRPr lang="zh-CN" altLang="en-US" dirty="0"/>
          </a:p>
        </p:txBody>
      </p:sp>
      <p:pic>
        <p:nvPicPr>
          <p:cNvPr id="9" name="New Caledonian Crow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404000" y="1125000"/>
            <a:ext cx="6475413" cy="48561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70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322711" y="225613"/>
            <a:ext cx="84960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 smtClean="0">
                <a:latin typeface="+mn-lt"/>
                <a:sym typeface="+mn-ea"/>
              </a:rPr>
              <a:t>模型</a:t>
            </a:r>
            <a:r>
              <a:rPr lang="zh-CN" altLang="en-US" b="0" dirty="0">
                <a:latin typeface="+mn-lt"/>
                <a:sym typeface="+mn-ea"/>
              </a:rPr>
              <a:t>、</a:t>
            </a:r>
            <a:r>
              <a:rPr lang="zh-CN" altLang="en-US" b="0" dirty="0" smtClean="0">
                <a:latin typeface="+mn-lt"/>
                <a:sym typeface="+mn-ea"/>
              </a:rPr>
              <a:t>语言</a:t>
            </a:r>
            <a:r>
              <a:rPr lang="zh-CN" altLang="en-US" b="0" dirty="0">
                <a:latin typeface="+mn-lt"/>
                <a:sym typeface="+mn-ea"/>
              </a:rPr>
              <a:t>、</a:t>
            </a:r>
            <a:r>
              <a:rPr lang="zh-CN" altLang="en-US" b="0" dirty="0" smtClean="0">
                <a:latin typeface="+mn-lt"/>
                <a:sym typeface="+mn-ea"/>
              </a:rPr>
              <a:t>规划器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6263" y="258763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71103" y="1506888"/>
            <a:ext cx="7988897" cy="91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zh-CN" altLang="en-US" sz="2400" b="0" dirty="0" smtClean="0"/>
              <a:t>规划器用于求解一类模型，它接受模型描述，计算输出相应的控制。</a:t>
            </a:r>
            <a:endParaRPr lang="en-US" altLang="zh-CN" sz="2400" b="0" dirty="0" smtClean="0"/>
          </a:p>
          <a:p>
            <a:pPr>
              <a:lnSpc>
                <a:spcPct val="100000"/>
              </a:lnSpc>
            </a:pPr>
            <a:endParaRPr lang="en-US" altLang="zh-CN" sz="2400" b="0" dirty="0"/>
          </a:p>
        </p:txBody>
      </p:sp>
      <p:grpSp>
        <p:nvGrpSpPr>
          <p:cNvPr id="6" name="组合 5"/>
          <p:cNvGrpSpPr/>
          <p:nvPr/>
        </p:nvGrpSpPr>
        <p:grpSpPr>
          <a:xfrm>
            <a:off x="1476000" y="3139241"/>
            <a:ext cx="5424150" cy="721347"/>
            <a:chOff x="1116000" y="2923653"/>
            <a:chExt cx="5424150" cy="721347"/>
          </a:xfrm>
        </p:grpSpPr>
        <p:sp>
          <p:nvSpPr>
            <p:cNvPr id="4" name="矩形 3"/>
            <p:cNvSpPr/>
            <p:nvPr/>
          </p:nvSpPr>
          <p:spPr>
            <a:xfrm>
              <a:off x="1116000" y="2925000"/>
              <a:ext cx="1368000" cy="72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模型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132000" y="2925000"/>
              <a:ext cx="1368000" cy="72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</a:rPr>
                <a:t>规划器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72150" y="2923653"/>
              <a:ext cx="1368000" cy="720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dk1"/>
                  </a:solidFill>
                </a:rPr>
                <a:t>控制器</a:t>
              </a:r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" name="右箭头 4"/>
            <p:cNvSpPr/>
            <p:nvPr/>
          </p:nvSpPr>
          <p:spPr>
            <a:xfrm>
              <a:off x="2484000" y="3139653"/>
              <a:ext cx="648000" cy="28800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4500000" y="3139653"/>
              <a:ext cx="648000" cy="288000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76263" y="4577482"/>
            <a:ext cx="7988897" cy="914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-342900">
              <a:lnSpc>
                <a:spcPct val="160000"/>
              </a:lnSpc>
              <a:spcBef>
                <a:spcPct val="20000"/>
              </a:spcBef>
              <a:buSzPct val="50000"/>
              <a:buFont typeface="Wingdings" panose="05000000000000000000" charset="0"/>
              <a:buChar char=""/>
              <a:defRPr sz="2000" b="1">
                <a:solidFill>
                  <a:srgbClr val="002060"/>
                </a:solidFill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zh-CN" altLang="en-US" sz="2400" b="0" dirty="0" smtClean="0"/>
              <a:t>模型可以用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规划语言</a:t>
            </a:r>
            <a:r>
              <a:rPr lang="zh-CN" altLang="en-US" sz="2400" b="0" dirty="0" smtClean="0"/>
              <a:t>描述</a:t>
            </a:r>
            <a:r>
              <a:rPr lang="en-US" altLang="zh-CN" sz="2400" b="0" dirty="0" smtClean="0"/>
              <a:t>(Strips, PDDL, PPDDL, …)</a:t>
            </a:r>
            <a:endParaRPr lang="en-US" altLang="zh-CN" sz="2400" b="0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3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2000" y="1263875"/>
                <a:ext cx="7497708" cy="5117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SzPct val="50000"/>
                  <a:buFont typeface="Wingdings" panose="05000000000000000000" charset="0"/>
                  <a:buChar char=""/>
                </a:pP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规划问题非常复杂，为简化问题而提出一些简化的假设</a:t>
                </a:r>
                <a:endParaRPr lang="en-US" altLang="zh-CN" sz="1600" dirty="0" smtClean="0">
                  <a:solidFill>
                    <a:srgbClr val="002060"/>
                  </a:solidFill>
                  <a:ea typeface="黑体" panose="02010609060101010101" pitchFamily="49" charset="-122"/>
                </a:endParaRPr>
              </a:p>
              <a:p>
                <a:pPr marL="342900" indent="-342900">
                  <a:spcBef>
                    <a:spcPct val="20000"/>
                  </a:spcBef>
                  <a:buSzPct val="50000"/>
                  <a:buFont typeface="Wingdings" panose="05000000000000000000" charset="0"/>
                  <a:buChar char=""/>
                </a:pP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经典规划</a:t>
                </a:r>
                <a:r>
                  <a:rPr lang="zh-CN" altLang="en-US" sz="1600" dirty="0" smtClean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基本假设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：</a:t>
                </a:r>
                <a:endParaRPr lang="zh-CN" altLang="en-US" sz="1600" dirty="0">
                  <a:solidFill>
                    <a:srgbClr val="002060"/>
                  </a:solidFill>
                  <a:ea typeface="黑体" panose="02010609060101010101" pitchFamily="49" charset="-122"/>
                </a:endParaRP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Finite system: finitely many states, action, events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Fully observable: always know current state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Deterministic: each action has only one outcome.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Static (no exogenous events): no changes but the controller’s actions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Attainment goals: a set of goal states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Sequential plans: a plan is a linearly ordered sequence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Implicit time: no time durations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Off-line planning: planner 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doesn</a:t>
                </a:r>
                <a:r>
                  <a:rPr lang="en-US" altLang="zh-CN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’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t </a:t>
                </a: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know the execution status</a:t>
                </a:r>
              </a:p>
              <a:p>
                <a:pPr marL="342900" indent="-342900">
                  <a:spcBef>
                    <a:spcPct val="20000"/>
                  </a:spcBef>
                  <a:buSzPct val="50000"/>
                  <a:buFont typeface="Wingdings" panose="05000000000000000000" charset="0"/>
                  <a:buChar char="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经典规划的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任务</a:t>
                </a:r>
                <a:r>
                  <a:rPr lang="en-US" altLang="zh-CN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:</a:t>
                </a:r>
              </a:p>
              <a:p>
                <a:pPr marL="342900" indent="-342900">
                  <a:spcBef>
                    <a:spcPct val="20000"/>
                  </a:spcBef>
                  <a:buSzPct val="50000"/>
                  <a:buFont typeface="Wingdings" panose="05000000000000000000" charset="0"/>
                  <a:buChar char=""/>
                </a:pP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简单</a:t>
                </a: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说就是：Computing paths from an initial 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state to </a:t>
                </a: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a goal state in the transition graph.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已知 transition graph，用 Dinkstra 算法（时间复杂度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002060"/>
                  </a:solidFill>
                  <a:ea typeface="黑体" panose="02010609060101010101" pitchFamily="49" charset="-122"/>
                </a:endParaRP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但</a:t>
                </a:r>
                <a:r>
                  <a:rPr lang="zh-CN" altLang="en-US" sz="1600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状态空间一般非常大</a:t>
                </a: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, . . . )，所以无法构造出</a:t>
                </a:r>
                <a:r>
                  <a:rPr lang="zh-CN" altLang="en-US" sz="1600" dirty="0" smtClean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整个 </a:t>
                </a: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transition graph</a:t>
                </a:r>
              </a:p>
              <a:p>
                <a: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</a:pPr>
                <a:r>
                  <a:rPr lang="zh-CN" altLang="en-US" sz="1600" dirty="0">
                    <a:solidFill>
                      <a:srgbClr val="002060"/>
                    </a:solidFill>
                    <a:ea typeface="黑体" panose="02010609060101010101" pitchFamily="49" charset="-122"/>
                  </a:rPr>
                  <a:t>规划算法要避免构造出整个 transition graph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263875"/>
                <a:ext cx="7497708" cy="5117453"/>
              </a:xfrm>
              <a:prstGeom prst="rect">
                <a:avLst/>
              </a:prstGeom>
              <a:blipFill rotWithShape="0">
                <a:blip r:embed="rId2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/>
        </p:nvSpPr>
        <p:spPr>
          <a:xfrm>
            <a:off x="468000" y="260093"/>
            <a:ext cx="5770984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>
                <a:latin typeface="+mn-lt"/>
                <a:sym typeface="+mn-ea"/>
              </a:rPr>
              <a:t>经典规划</a:t>
            </a:r>
            <a:endParaRPr lang="en-US" b="0" dirty="0">
              <a:latin typeface="+mn-l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27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468000" y="258762"/>
            <a:ext cx="5770984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0" dirty="0">
                <a:latin typeface="+mn-lt"/>
                <a:sym typeface="+mn-ea"/>
              </a:rPr>
              <a:t>经典规划</a:t>
            </a:r>
            <a:endParaRPr lang="en-US" b="0" dirty="0">
              <a:latin typeface="+mn-lt"/>
              <a:sym typeface="+mn-ea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6263" y="258763"/>
            <a:ext cx="10369550" cy="10810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endParaRPr lang="en-GB" altLang="zh-CN" dirty="0" smtClean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599738" y="1125000"/>
                <a:ext cx="8420897" cy="4975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>
                  <a:spcBef>
                    <a:spcPct val="20000"/>
                  </a:spcBef>
                  <a:buClrTx/>
                  <a:buSzPct val="50000"/>
                  <a:buFont typeface="Wingdings" panose="05000000000000000000" charset="0"/>
                  <a:buChar char=""/>
                  <a:defRPr sz="2000"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1pPr>
                <a:lvl2pPr marL="1143000" lvl="1" indent="-342900">
                  <a:spcBef>
                    <a:spcPct val="20000"/>
                  </a:spcBef>
                  <a:buClr>
                    <a:srgbClr val="0000FF"/>
                  </a:buClr>
                  <a:buSzPct val="50000"/>
                  <a:buFont typeface="Wingdings" panose="05000000000000000000" pitchFamily="2" charset="2"/>
                  <a:buChar char="l"/>
                  <a:defRPr sz="2000"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2pPr>
                <a:lvl3pPr marL="1543050" lvl="2" indent="-342900">
                  <a:spcBef>
                    <a:spcPct val="20000"/>
                  </a:spcBef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Ø"/>
                  <a:defRPr b="0">
                    <a:solidFill>
                      <a:srgbClr val="002060"/>
                    </a:solidFill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Tx/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Tx/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rgbClr val="00206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zh-CN" altLang="en-US" sz="2400" dirty="0" smtClean="0"/>
                  <a:t>最基本的状态模型：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有限离散</a:t>
                </a:r>
                <a:r>
                  <a:rPr lang="zh-CN" altLang="en-US" sz="2400" dirty="0" smtClean="0"/>
                  <a:t>状态空间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已知</a:t>
                </a:r>
                <a:r>
                  <a:rPr lang="zh-CN" altLang="en-US" sz="2400" dirty="0" smtClean="0"/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目标状态：</a:t>
                </a:r>
                <a:r>
                  <a:rPr lang="en-US" altLang="zh-CN" sz="2400" dirty="0"/>
                  <a:t>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⊆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每个状态中可以使用的动作</a:t>
                </a:r>
                <a:endParaRPr lang="en-US" altLang="zh-CN" sz="2400" dirty="0"/>
              </a:p>
              <a:p>
                <a:pPr lvl="2"/>
                <a:r>
                  <a:rPr lang="en-US" altLang="zh-CN" sz="2000" dirty="0" smtClean="0"/>
                  <a:t>actions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 smtClean="0"/>
                  <a:t> applicable </a:t>
                </a:r>
                <a:r>
                  <a:rPr lang="en-US" altLang="zh-CN" sz="2000" dirty="0"/>
                  <a:t>in </a:t>
                </a:r>
                <a:r>
                  <a:rPr lang="en-US" altLang="zh-CN" sz="2000" dirty="0" smtClean="0"/>
                  <a:t>each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smtClean="0"/>
                  <a:t> </a:t>
                </a:r>
                <a:endParaRPr lang="en-US" altLang="zh-CN" sz="2000" dirty="0"/>
              </a:p>
              <a:p>
                <a:pPr lvl="1"/>
                <a:r>
                  <a:rPr lang="zh-CN" altLang="en-US" sz="2400" dirty="0"/>
                  <a:t>确定性状态</a:t>
                </a:r>
                <a:r>
                  <a:rPr lang="zh-CN" altLang="en-US" sz="2400" dirty="0" smtClean="0"/>
                  <a:t>转移函数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pPr lvl="1"/>
                <a:r>
                  <a:rPr lang="zh-CN" altLang="en-US" sz="2400" dirty="0" smtClean="0"/>
                  <a:t>动作成本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C00000"/>
                    </a:solidFill>
                  </a:rPr>
                  <a:t>规划解</a:t>
                </a:r>
                <a:r>
                  <a:rPr lang="zh-CN" altLang="en-US" sz="2400" dirty="0"/>
                  <a:t>：一系列可用的动作，可以通过状态转移</a:t>
                </a:r>
                <a:r>
                  <a:rPr lang="zh-CN" altLang="en-US" sz="2400" dirty="0" smtClean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如果总成本是最低的，那么解是最优的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38" y="1125000"/>
                <a:ext cx="8420897" cy="4975780"/>
              </a:xfrm>
              <a:prstGeom prst="rect">
                <a:avLst/>
              </a:prstGeom>
              <a:blipFill rotWithShape="0">
                <a:blip r:embed="rId3"/>
                <a:stretch>
                  <a:fillRect t="-1471" r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1887B-03DB-4A21-B86B-7E50118893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2453</Words>
  <Application>Microsoft Office PowerPoint</Application>
  <PresentationFormat>全屏显示(4:3)</PresentationFormat>
  <Paragraphs>414</Paragraphs>
  <Slides>30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宋体</vt:lpstr>
      <vt:lpstr>Arial</vt:lpstr>
      <vt:lpstr>Calibri</vt:lpstr>
      <vt:lpstr>Cambria Math</vt:lpstr>
      <vt:lpstr>Times New Roman</vt:lpstr>
      <vt:lpstr>Wingdings</vt:lpstr>
      <vt:lpstr>Office 主题​​</vt:lpstr>
      <vt:lpstr>Artificial Intelligence Planning Introduction and Overview 智能规划概述</vt:lpstr>
      <vt:lpstr>PowerPoint 演示文稿</vt:lpstr>
      <vt:lpstr>Human Planning and Acting</vt:lpstr>
      <vt:lpstr>Defining AI Planning</vt:lpstr>
      <vt:lpstr>Why Study Planning in AI?</vt:lpstr>
      <vt:lpstr>Deliberative Acting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AlphaGo: Training</vt:lpstr>
      <vt:lpstr>小结：经典规划</vt:lpstr>
      <vt:lpstr>小结：概率规划</vt:lpstr>
      <vt:lpstr>Thanks!</vt:lpstr>
      <vt:lpstr>PowerPoint 演示文稿</vt:lpstr>
      <vt:lpstr>PowerPoint 演示文稿</vt:lpstr>
      <vt:lpstr>PowerPoint 演示文稿</vt:lpstr>
      <vt:lpstr>PowerPoint 演示文稿</vt:lpstr>
    </vt:vector>
  </TitlesOfParts>
  <Company>GDUT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zhangwenzhi</dc:creator>
  <cp:lastModifiedBy>wang tianwa</cp:lastModifiedBy>
  <cp:revision>928</cp:revision>
  <dcterms:created xsi:type="dcterms:W3CDTF">2013-12-03T07:36:00Z</dcterms:created>
  <dcterms:modified xsi:type="dcterms:W3CDTF">2018-07-15T22:16:19Z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